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06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55222915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Lessons learned:</a:t>
            </a:r>
          </a:p>
          <a:p>
            <a:pPr lvl="0" rtl="0">
              <a:spcBef>
                <a:spcPts val="0"/>
              </a:spcBef>
              <a:buClr>
                <a:schemeClr val="dk1"/>
              </a:buClr>
              <a:buSzPct val="110000"/>
              <a:buFont typeface="Arial"/>
              <a:buNone/>
            </a:pPr>
            <a:r>
              <a:rPr lang="en" sz="950">
                <a:solidFill>
                  <a:srgbClr val="222222"/>
                </a:solidFill>
                <a:highlight>
                  <a:srgbClr val="FFFFFF"/>
                </a:highlight>
              </a:rPr>
              <a:t>What is most important about social media is getting people to engage and have conversations with us, and with each other. This is how you can have the conversations beyond awareness and general education, and get messages out that deal with stigma (DISCRIMINATION) and misinformation. What we are finding very quickly is they are</a:t>
            </a:r>
          </a:p>
          <a:p>
            <a:pPr lvl="0" rtl="0">
              <a:spcBef>
                <a:spcPts val="0"/>
              </a:spcBef>
              <a:buClr>
                <a:schemeClr val="dk1"/>
              </a:buClr>
              <a:buSzPct val="110000"/>
              <a:buFont typeface="Arial"/>
              <a:buNone/>
            </a:pPr>
            <a:r>
              <a:rPr lang="en" sz="950">
                <a:solidFill>
                  <a:srgbClr val="222222"/>
                </a:solidFill>
                <a:highlight>
                  <a:srgbClr val="FFFFFF"/>
                </a:highlight>
              </a:rPr>
              <a:t>discussing the continuum from prevention to treatment on their own. We are also getting requests from coalition members to share their program social posts on our platforms. The analytics are starting to give us a better picture of how to move forward.</a:t>
            </a:r>
          </a:p>
          <a:p>
            <a:pPr lvl="0" rtl="0">
              <a:spcBef>
                <a:spcPts val="0"/>
              </a:spcBef>
              <a:buClr>
                <a:schemeClr val="dk1"/>
              </a:buClr>
              <a:buSzPct val="100000"/>
              <a:buFont typeface="Arial"/>
              <a:buNone/>
            </a:pPr>
            <a:r>
              <a:rPr lang="en">
                <a:solidFill>
                  <a:schemeClr val="dk1"/>
                </a:solidFill>
              </a:rPr>
              <a:t> </a:t>
            </a:r>
          </a:p>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000"/>
              <a:t>“We have a lot of people with traumatic brain injuries in Gallup. Before you know it, people are self-medicating which leads to high alcoholism and drug addiction.” - Leona Menard. “That’s what I would like for a lot of these kids; just get out here and see what there is out there. So they can see that we have it made. Cause sometimes we see all these mountains here and we see ‘em so much that we don’t see ‘em no more”. - Nicholas Herrera “I went to kindergarten in a lowrider. My dad had cars slammed to the floor. My brother. My uncles. Since the 40s it’s non-stop.” - Sparky “Burque is a rough town. There’s a lot of bad that happens here, but in my heart I know there’s more good that tops that bad. Writing about the pain that we face is so important - it helps us heal and find closure but it helps us expose the heartache that we need to constantly work on”. - Mercedes Holtry  “I sang the national anthem for the sports games at my school. I saw what Kaepernick did. He inspired me a lot, because he opened my eyes and I wanted my school to do the same. So I decided when I sange the national anthem for a volleyball game I would kneel.” - Chloe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350">
                <a:solidFill>
                  <a:schemeClr val="dk1"/>
                </a:solidFill>
                <a:latin typeface="Lato"/>
                <a:ea typeface="Lato"/>
                <a:cs typeface="Lato"/>
                <a:sym typeface="Lato"/>
              </a:rPr>
              <a:t>Humans of New Mexico  is a not-for-profit project which highlights individuals in the state and shows the diversity of the population. It is a community-wide effort to capture the complex issues that affect our communities and offer a platform to voice everyday practices of resistance to societal pressures. We recognize that New Mexico has diverse cultural traditions; therefore, we are interested in capturing snippets of communities that have been here for generations as well as new populations contributing to our state. Agency through testimonio practice is at the heart of this project. We strive to privilege oral and language traditions by incorporating each storyteller’s native textual language as much as possible.</a:t>
            </a:r>
          </a:p>
          <a:p>
            <a:pPr lvl="0" algn="ctr" rtl="0">
              <a:lnSpc>
                <a:spcPct val="115000"/>
              </a:lnSpc>
              <a:spcBef>
                <a:spcPts val="0"/>
              </a:spcBef>
              <a:buClr>
                <a:schemeClr val="dk1"/>
              </a:buClr>
              <a:buSzPct val="78571"/>
              <a:buFont typeface="Arial"/>
              <a:buNone/>
            </a:pPr>
            <a:r>
              <a:rPr lang="en" sz="1400" b="1" i="1">
                <a:solidFill>
                  <a:srgbClr val="6AA84F"/>
                </a:solidFill>
                <a:latin typeface="Lato"/>
                <a:ea typeface="Lato"/>
                <a:cs typeface="Lato"/>
                <a:sym typeface="Lato"/>
              </a:rPr>
              <a:t>Humans of New Mexico Mission Statement </a:t>
            </a: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Lessons learned:</a:t>
            </a:r>
          </a:p>
          <a:p>
            <a:pPr lvl="0" rtl="0">
              <a:spcBef>
                <a:spcPts val="0"/>
              </a:spcBef>
              <a:buClr>
                <a:schemeClr val="dk1"/>
              </a:buClr>
              <a:buSzPct val="110000"/>
              <a:buFont typeface="Arial"/>
              <a:buNone/>
            </a:pPr>
            <a:r>
              <a:rPr lang="en" sz="950">
                <a:solidFill>
                  <a:srgbClr val="222222"/>
                </a:solidFill>
                <a:highlight>
                  <a:srgbClr val="FFFFFF"/>
                </a:highlight>
              </a:rPr>
              <a:t>What is most important about social media is getting people to engage and have conversations with us, and with each other. This is how you can have the conversations beyond awareness and general education, and get messages out that deal with stigma (DISCRIMINATION) and misinformation. What we are finding very quickly is they are</a:t>
            </a:r>
          </a:p>
          <a:p>
            <a:pPr lvl="0" rtl="0">
              <a:spcBef>
                <a:spcPts val="0"/>
              </a:spcBef>
              <a:buClr>
                <a:schemeClr val="dk1"/>
              </a:buClr>
              <a:buSzPct val="110000"/>
              <a:buFont typeface="Arial"/>
              <a:buNone/>
            </a:pPr>
            <a:r>
              <a:rPr lang="en" sz="950">
                <a:solidFill>
                  <a:srgbClr val="222222"/>
                </a:solidFill>
                <a:highlight>
                  <a:srgbClr val="FFFFFF"/>
                </a:highlight>
              </a:rPr>
              <a:t>discussing the continuum from prevention to treatment on their own. We are also getting requests from coalition members to share their program social posts on our platforms. The analytics are starting to give us a better picture of how to move forward.</a:t>
            </a:r>
          </a:p>
          <a:p>
            <a:pPr lvl="0" rtl="0">
              <a:spcBef>
                <a:spcPts val="0"/>
              </a:spcBef>
              <a:buClr>
                <a:schemeClr val="dk1"/>
              </a:buClr>
              <a:buSzPct val="100000"/>
              <a:buFont typeface="Arial"/>
              <a:buNone/>
            </a:pPr>
            <a:r>
              <a:rPr lang="en">
                <a:solidFill>
                  <a:schemeClr val="dk1"/>
                </a:solidFill>
              </a:rPr>
              <a:t> </a:t>
            </a: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Filming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78571"/>
              <a:buFont typeface="Arial"/>
              <a:buNone/>
            </a:pPr>
            <a:r>
              <a:rPr lang="en" sz="1400">
                <a:solidFill>
                  <a:schemeClr val="dk1"/>
                </a:solidFill>
                <a:highlight>
                  <a:srgbClr val="FFFFFF"/>
                </a:highlight>
              </a:rPr>
              <a:t>Social media influencers generally have a large following, which means that through them you can reach a wide audience. If they mention your initiative, they are amplifying your reach and spread of information. </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Lato"/>
                <a:ea typeface="Lato"/>
                <a:cs typeface="Lato"/>
                <a:sym typeface="Lato"/>
              </a:rPr>
              <a:t>Perception of harm and sharing of Rx opioids</a:t>
            </a:r>
          </a:p>
          <a:p>
            <a:pPr marL="457200" lvl="0" indent="-317500" rtl="0">
              <a:lnSpc>
                <a:spcPct val="115000"/>
              </a:lnSpc>
              <a:spcBef>
                <a:spcPts val="0"/>
              </a:spcBef>
              <a:spcAft>
                <a:spcPts val="1600"/>
              </a:spcAft>
              <a:buClr>
                <a:schemeClr val="dk1"/>
              </a:buClr>
              <a:buSzPct val="100000"/>
              <a:buFont typeface="Lato"/>
            </a:pPr>
            <a:r>
              <a:rPr lang="en" sz="1400">
                <a:solidFill>
                  <a:schemeClr val="dk1"/>
                </a:solidFill>
                <a:latin typeface="Lato"/>
                <a:ea typeface="Lato"/>
                <a:cs typeface="Lato"/>
                <a:sym typeface="Lato"/>
              </a:rPr>
              <a:t>Proper and safe storage of Rx opioids</a:t>
            </a:r>
          </a:p>
          <a:p>
            <a:pPr marL="457200" lvl="0" indent="-317500" rtl="0">
              <a:lnSpc>
                <a:spcPct val="115000"/>
              </a:lnSpc>
              <a:spcBef>
                <a:spcPts val="0"/>
              </a:spcBef>
              <a:spcAft>
                <a:spcPts val="1600"/>
              </a:spcAft>
              <a:buClr>
                <a:schemeClr val="dk1"/>
              </a:buClr>
              <a:buSzPct val="100000"/>
              <a:buFont typeface="Lato"/>
            </a:pPr>
            <a:r>
              <a:rPr lang="en" sz="1400">
                <a:solidFill>
                  <a:schemeClr val="dk1"/>
                </a:solidFill>
                <a:latin typeface="Lato"/>
                <a:ea typeface="Lato"/>
                <a:cs typeface="Lato"/>
                <a:sym typeface="Lato"/>
              </a:rPr>
              <a:t>Harm risk of Rx opioid misuse, abuse among youth, parents, and young adults</a:t>
            </a:r>
          </a:p>
          <a:p>
            <a:pPr lvl="0" rtl="0">
              <a:lnSpc>
                <a:spcPct val="115000"/>
              </a:lnSpc>
              <a:spcBef>
                <a:spcPts val="0"/>
              </a:spcBef>
              <a:spcAft>
                <a:spcPts val="1600"/>
              </a:spcAft>
              <a:buClr>
                <a:schemeClr val="dk1"/>
              </a:buClr>
              <a:buSzPct val="78571"/>
              <a:buFont typeface="Arial"/>
              <a:buNone/>
            </a:pPr>
            <a:r>
              <a:rPr lang="en" sz="1400">
                <a:solidFill>
                  <a:schemeClr val="dk1"/>
                </a:solidFill>
                <a:latin typeface="Lato"/>
                <a:ea typeface="Lato"/>
                <a:cs typeface="Lato"/>
                <a:sym typeface="Lato"/>
              </a:rPr>
              <a:t> Audiences: Anyone at risk of overdose, first responders (all) and organizations that work with addiction</a:t>
            </a:r>
          </a:p>
          <a:p>
            <a:pPr lvl="0" rtl="0">
              <a:lnSpc>
                <a:spcPct val="115000"/>
              </a:lnSpc>
              <a:spcBef>
                <a:spcPts val="0"/>
              </a:spcBef>
              <a:spcAft>
                <a:spcPts val="1600"/>
              </a:spcAft>
              <a:buClr>
                <a:schemeClr val="dk1"/>
              </a:buClr>
              <a:buSzPct val="78571"/>
              <a:buFont typeface="Arial"/>
              <a:buNone/>
            </a:pPr>
            <a:endParaRPr sz="1400">
              <a:solidFill>
                <a:schemeClr val="dk1"/>
              </a:solidFill>
              <a:highlight>
                <a:srgbClr val="FFFFFF"/>
              </a:highlight>
            </a:endParaRP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will review to ensure it meets the contract needs and social platform requirements.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Regardless of contract, the earned and owned media must address the continuum.  It is seamless to the audience.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Focus group feedback &amp; SEO and advertising - Go to website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lnSpc>
                <a:spcPct val="115000"/>
              </a:lnSpc>
              <a:spcBef>
                <a:spcPts val="0"/>
              </a:spcBef>
              <a:spcAft>
                <a:spcPts val="1600"/>
              </a:spcAft>
              <a:buClr>
                <a:schemeClr val="dk1"/>
              </a:buClr>
              <a:buSzPct val="61111"/>
              <a:buFont typeface="Arial"/>
              <a:buNone/>
            </a:pPr>
            <a:r>
              <a:rPr lang="en" sz="1800" b="1" i="1">
                <a:solidFill>
                  <a:srgbClr val="6AA84F"/>
                </a:solidFill>
                <a:latin typeface="Lato"/>
                <a:ea typeface="Lato"/>
                <a:cs typeface="Lato"/>
                <a:sym typeface="Lato"/>
              </a:rPr>
              <a:t>Share with Simply Social Media at hello@simplysocialmedianm.com</a:t>
            </a:r>
          </a:p>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 to website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Small budget to advertise - boosts, but not part of advertising budget.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doseofrealitynm.com/" TargetMode="External"/><Relationship Id="rId4" Type="http://schemas.openxmlformats.org/officeDocument/2006/relationships/hyperlink" Target="http://www.doseofrealitynm.com" TargetMode="External"/><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428875" y="1304925"/>
            <a:ext cx="4286250" cy="2533650"/>
          </a:xfrm>
          <a:prstGeom prst="rect">
            <a:avLst/>
          </a:prstGeom>
          <a:noFill/>
          <a:ln>
            <a:noFill/>
          </a:ln>
        </p:spPr>
      </p:pic>
      <p:pic>
        <p:nvPicPr>
          <p:cNvPr id="55" name="Shape 55"/>
          <p:cNvPicPr preferRelativeResize="0"/>
          <p:nvPr/>
        </p:nvPicPr>
        <p:blipFill>
          <a:blip r:embed="rId4">
            <a:alphaModFix/>
          </a:blip>
          <a:stretch>
            <a:fillRect/>
          </a:stretch>
        </p:blipFill>
        <p:spPr>
          <a:xfrm>
            <a:off x="152400" y="3779125"/>
            <a:ext cx="2451199" cy="1211975"/>
          </a:xfrm>
          <a:prstGeom prst="rect">
            <a:avLst/>
          </a:prstGeom>
          <a:noFill/>
          <a:ln>
            <a:noFill/>
          </a:ln>
        </p:spPr>
      </p:pic>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684850" y="156950"/>
            <a:ext cx="7711800" cy="5637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9900"/>
                </a:solidFill>
                <a:latin typeface="Lato"/>
                <a:ea typeface="Lato"/>
                <a:cs typeface="Lato"/>
                <a:sym typeface="Lato"/>
              </a:rPr>
              <a:t>Creative Concepts</a:t>
            </a:r>
          </a:p>
        </p:txBody>
      </p:sp>
      <p:sp>
        <p:nvSpPr>
          <p:cNvPr id="119" name="Shape 119"/>
          <p:cNvSpPr txBox="1"/>
          <p:nvPr/>
        </p:nvSpPr>
        <p:spPr>
          <a:xfrm>
            <a:off x="570700" y="841800"/>
            <a:ext cx="8125500" cy="4073400"/>
          </a:xfrm>
          <a:prstGeom prst="rect">
            <a:avLst/>
          </a:prstGeom>
          <a:noFill/>
          <a:ln>
            <a:noFill/>
          </a:ln>
        </p:spPr>
        <p:txBody>
          <a:bodyPr lIns="91425" tIns="91425" rIns="91425" bIns="91425" anchor="t" anchorCtr="0">
            <a:noAutofit/>
          </a:bodyPr>
          <a:lstStyle/>
          <a:p>
            <a:pPr lvl="0" rtl="0">
              <a:spcBef>
                <a:spcPts val="0"/>
              </a:spcBef>
              <a:buNone/>
            </a:pPr>
            <a:endParaRPr>
              <a:solidFill>
                <a:schemeClr val="dk1"/>
              </a:solidFill>
              <a:latin typeface="Lato"/>
              <a:ea typeface="Lato"/>
              <a:cs typeface="Lato"/>
              <a:sym typeface="Lato"/>
            </a:endParaRPr>
          </a:p>
          <a:p>
            <a:pPr lvl="0" rtl="0">
              <a:spcBef>
                <a:spcPts val="0"/>
              </a:spcBef>
              <a:buNone/>
            </a:pPr>
            <a:r>
              <a:rPr lang="en" b="1">
                <a:solidFill>
                  <a:schemeClr val="dk1"/>
                </a:solidFill>
                <a:latin typeface="Lato"/>
                <a:ea typeface="Lato"/>
                <a:cs typeface="Lato"/>
                <a:sym typeface="Lato"/>
              </a:rPr>
              <a:t>Request for testimonials from individuals</a:t>
            </a:r>
          </a:p>
          <a:p>
            <a:pPr lvl="0">
              <a:spcBef>
                <a:spcPts val="0"/>
              </a:spcBef>
              <a:buNone/>
            </a:pPr>
            <a:r>
              <a:rPr lang="en">
                <a:solidFill>
                  <a:schemeClr val="dk1"/>
                </a:solidFill>
                <a:latin typeface="Lato"/>
                <a:ea typeface="Lato"/>
                <a:cs typeface="Lato"/>
                <a:sym typeface="Lato"/>
              </a:rPr>
              <a:t>In conjunction with the Humans of NM project, request for testimonials from community members will be sought through social media and website submissions to also be used as additional content.     </a:t>
            </a:r>
          </a:p>
          <a:p>
            <a:pPr lvl="0">
              <a:spcBef>
                <a:spcPts val="0"/>
              </a:spcBef>
              <a:buClr>
                <a:schemeClr val="dk1"/>
              </a:buClr>
              <a:buFont typeface="Arial"/>
              <a:buNone/>
            </a:pPr>
            <a:endParaRPr b="1">
              <a:solidFill>
                <a:schemeClr val="dk1"/>
              </a:solidFill>
              <a:latin typeface="Lato"/>
              <a:ea typeface="Lato"/>
              <a:cs typeface="Lato"/>
              <a:sym typeface="Lato"/>
            </a:endParaRPr>
          </a:p>
          <a:p>
            <a:pPr lvl="0" rtl="0">
              <a:spcBef>
                <a:spcPts val="0"/>
              </a:spcBef>
              <a:buNone/>
            </a:pPr>
            <a:r>
              <a:rPr lang="en" b="1">
                <a:solidFill>
                  <a:schemeClr val="dk1"/>
                </a:solidFill>
                <a:latin typeface="Lato"/>
                <a:ea typeface="Lato"/>
                <a:cs typeface="Lato"/>
                <a:sym typeface="Lato"/>
              </a:rPr>
              <a:t>Geofilters – Location based marketing</a:t>
            </a:r>
          </a:p>
          <a:p>
            <a:pPr marL="457200" lvl="0" indent="-228600" rtl="0">
              <a:spcBef>
                <a:spcPts val="0"/>
              </a:spcBef>
              <a:buFont typeface="Lato"/>
              <a:buChar char="●"/>
            </a:pPr>
            <a:r>
              <a:rPr lang="en">
                <a:solidFill>
                  <a:schemeClr val="dk1"/>
                </a:solidFill>
                <a:latin typeface="Lato"/>
                <a:ea typeface="Lato"/>
                <a:cs typeface="Lato"/>
                <a:sym typeface="Lato"/>
              </a:rPr>
              <a:t>Geo filters on Snapchat, specifically targeted to geolocations/areas that are affected such as schools, universities, nightlife neighborhoods, sport centers, hospitals, clinics, high risk neighborhoods, etc. </a:t>
            </a:r>
            <a:r>
              <a:rPr lang="en">
                <a:solidFill>
                  <a:srgbClr val="262626"/>
                </a:solidFill>
                <a:latin typeface="Lato"/>
                <a:ea typeface="Lato"/>
                <a:cs typeface="Lato"/>
                <a:sym typeface="Lato"/>
              </a:rPr>
              <a:t>Businesses and organizations can purchase On-Demand Geofilters for a specific location. </a:t>
            </a:r>
          </a:p>
          <a:p>
            <a:pPr lvl="0" rtl="0">
              <a:spcBef>
                <a:spcPts val="0"/>
              </a:spcBef>
              <a:buNone/>
            </a:pPr>
            <a:endParaRPr>
              <a:solidFill>
                <a:srgbClr val="262626"/>
              </a:solidFill>
              <a:latin typeface="Lato"/>
              <a:ea typeface="Lato"/>
              <a:cs typeface="Lato"/>
              <a:sym typeface="Lato"/>
            </a:endParaRPr>
          </a:p>
          <a:p>
            <a:pPr lvl="0" rtl="0">
              <a:spcBef>
                <a:spcPts val="0"/>
              </a:spcBef>
              <a:buNone/>
            </a:pPr>
            <a:endParaRPr b="1">
              <a:solidFill>
                <a:schemeClr val="dk1"/>
              </a:solidFill>
              <a:latin typeface="Lato"/>
              <a:ea typeface="Lato"/>
              <a:cs typeface="Lato"/>
              <a:sym typeface="Lato"/>
            </a:endParaRPr>
          </a:p>
        </p:txBody>
      </p:sp>
      <p:sp>
        <p:nvSpPr>
          <p:cNvPr id="120" name="Shape 1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0" y="36125"/>
            <a:ext cx="1824374" cy="3243324"/>
          </a:xfrm>
          <a:prstGeom prst="rect">
            <a:avLst/>
          </a:prstGeom>
          <a:noFill/>
          <a:ln>
            <a:noFill/>
          </a:ln>
        </p:spPr>
      </p:pic>
      <p:pic>
        <p:nvPicPr>
          <p:cNvPr id="126" name="Shape 126"/>
          <p:cNvPicPr preferRelativeResize="0"/>
          <p:nvPr/>
        </p:nvPicPr>
        <p:blipFill>
          <a:blip r:embed="rId4">
            <a:alphaModFix/>
          </a:blip>
          <a:stretch>
            <a:fillRect/>
          </a:stretch>
        </p:blipFill>
        <p:spPr>
          <a:xfrm>
            <a:off x="2414236" y="258649"/>
            <a:ext cx="1382550" cy="2457849"/>
          </a:xfrm>
          <a:prstGeom prst="rect">
            <a:avLst/>
          </a:prstGeom>
          <a:noFill/>
          <a:ln>
            <a:noFill/>
          </a:ln>
        </p:spPr>
      </p:pic>
      <p:pic>
        <p:nvPicPr>
          <p:cNvPr id="127" name="Shape 127"/>
          <p:cNvPicPr preferRelativeResize="0"/>
          <p:nvPr/>
        </p:nvPicPr>
        <p:blipFill>
          <a:blip r:embed="rId5">
            <a:alphaModFix/>
          </a:blip>
          <a:stretch>
            <a:fillRect/>
          </a:stretch>
        </p:blipFill>
        <p:spPr>
          <a:xfrm>
            <a:off x="4092254" y="258650"/>
            <a:ext cx="1544769" cy="2746249"/>
          </a:xfrm>
          <a:prstGeom prst="rect">
            <a:avLst/>
          </a:prstGeom>
          <a:noFill/>
          <a:ln>
            <a:noFill/>
          </a:ln>
        </p:spPr>
      </p:pic>
      <p:pic>
        <p:nvPicPr>
          <p:cNvPr id="128" name="Shape 128"/>
          <p:cNvPicPr preferRelativeResize="0"/>
          <p:nvPr/>
        </p:nvPicPr>
        <p:blipFill>
          <a:blip r:embed="rId6">
            <a:alphaModFix/>
          </a:blip>
          <a:stretch>
            <a:fillRect/>
          </a:stretch>
        </p:blipFill>
        <p:spPr>
          <a:xfrm>
            <a:off x="821600" y="3050549"/>
            <a:ext cx="1278424" cy="2050425"/>
          </a:xfrm>
          <a:prstGeom prst="rect">
            <a:avLst/>
          </a:prstGeom>
          <a:noFill/>
          <a:ln>
            <a:noFill/>
          </a:ln>
        </p:spPr>
      </p:pic>
      <p:pic>
        <p:nvPicPr>
          <p:cNvPr id="129" name="Shape 129"/>
          <p:cNvPicPr preferRelativeResize="0"/>
          <p:nvPr/>
        </p:nvPicPr>
        <p:blipFill>
          <a:blip r:embed="rId7">
            <a:alphaModFix/>
          </a:blip>
          <a:stretch>
            <a:fillRect/>
          </a:stretch>
        </p:blipFill>
        <p:spPr>
          <a:xfrm>
            <a:off x="2761923" y="2464448"/>
            <a:ext cx="1425150" cy="2533550"/>
          </a:xfrm>
          <a:prstGeom prst="rect">
            <a:avLst/>
          </a:prstGeom>
          <a:noFill/>
          <a:ln>
            <a:noFill/>
          </a:ln>
        </p:spPr>
      </p:pic>
      <p:pic>
        <p:nvPicPr>
          <p:cNvPr id="130" name="Shape 130"/>
          <p:cNvPicPr preferRelativeResize="0"/>
          <p:nvPr/>
        </p:nvPicPr>
        <p:blipFill>
          <a:blip r:embed="rId8">
            <a:alphaModFix/>
          </a:blip>
          <a:stretch>
            <a:fillRect/>
          </a:stretch>
        </p:blipFill>
        <p:spPr>
          <a:xfrm>
            <a:off x="6101075" y="0"/>
            <a:ext cx="1576375" cy="2802475"/>
          </a:xfrm>
          <a:prstGeom prst="rect">
            <a:avLst/>
          </a:prstGeom>
          <a:noFill/>
          <a:ln>
            <a:noFill/>
          </a:ln>
        </p:spPr>
      </p:pic>
      <p:pic>
        <p:nvPicPr>
          <p:cNvPr id="131" name="Shape 131"/>
          <p:cNvPicPr preferRelativeResize="0"/>
          <p:nvPr/>
        </p:nvPicPr>
        <p:blipFill>
          <a:blip r:embed="rId9">
            <a:alphaModFix/>
          </a:blip>
          <a:stretch>
            <a:fillRect/>
          </a:stretch>
        </p:blipFill>
        <p:spPr>
          <a:xfrm>
            <a:off x="6824030" y="2716504"/>
            <a:ext cx="1295974" cy="2303971"/>
          </a:xfrm>
          <a:prstGeom prst="rect">
            <a:avLst/>
          </a:prstGeom>
          <a:noFill/>
          <a:ln>
            <a:noFill/>
          </a:ln>
        </p:spPr>
      </p:pic>
      <p:pic>
        <p:nvPicPr>
          <p:cNvPr id="132" name="Shape 132"/>
          <p:cNvPicPr preferRelativeResize="0"/>
          <p:nvPr/>
        </p:nvPicPr>
        <p:blipFill>
          <a:blip r:embed="rId10">
            <a:alphaModFix/>
          </a:blip>
          <a:stretch>
            <a:fillRect/>
          </a:stretch>
        </p:blipFill>
        <p:spPr>
          <a:xfrm>
            <a:off x="4718530" y="2464449"/>
            <a:ext cx="1382550" cy="2457883"/>
          </a:xfrm>
          <a:prstGeom prst="rect">
            <a:avLst/>
          </a:prstGeom>
          <a:noFill/>
          <a:ln>
            <a:noFill/>
          </a:ln>
        </p:spPr>
      </p:pic>
      <p:sp>
        <p:nvSpPr>
          <p:cNvPr id="133" name="Shape 1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114150" y="1305500"/>
            <a:ext cx="9029700" cy="3777300"/>
          </a:xfrm>
          <a:prstGeom prst="rect">
            <a:avLst/>
          </a:prstGeom>
          <a:noFill/>
          <a:ln>
            <a:noFill/>
          </a:ln>
        </p:spPr>
        <p:txBody>
          <a:bodyPr lIns="91425" tIns="91425" rIns="91425" bIns="91425" anchor="ctr" anchorCtr="0">
            <a:noAutofit/>
          </a:bodyPr>
          <a:lstStyle/>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a:spcBef>
                <a:spcPts val="0"/>
              </a:spcBef>
              <a:buNone/>
            </a:pPr>
            <a:endParaRPr sz="1050">
              <a:solidFill>
                <a:srgbClr val="1D2129"/>
              </a:solidFill>
              <a:highlight>
                <a:srgbClr val="FFFFFF"/>
              </a:highlight>
            </a:endParaRPr>
          </a:p>
          <a:p>
            <a:pPr lvl="0" rtl="0">
              <a:lnSpc>
                <a:spcPct val="115000"/>
              </a:lnSpc>
              <a:spcBef>
                <a:spcPts val="0"/>
              </a:spcBef>
              <a:buNone/>
            </a:pPr>
            <a:endParaRPr sz="1350">
              <a:solidFill>
                <a:srgbClr val="6A6C6E"/>
              </a:solidFill>
              <a:highlight>
                <a:srgbClr val="FFFFFF"/>
              </a:highlight>
              <a:latin typeface="Lato"/>
              <a:ea typeface="Lato"/>
              <a:cs typeface="Lato"/>
              <a:sym typeface="Lato"/>
            </a:endParaRPr>
          </a:p>
          <a:p>
            <a:pPr lvl="0" rtl="0">
              <a:lnSpc>
                <a:spcPct val="115000"/>
              </a:lnSpc>
              <a:spcBef>
                <a:spcPts val="0"/>
              </a:spcBef>
              <a:buNone/>
            </a:pPr>
            <a:endParaRPr sz="1350">
              <a:solidFill>
                <a:srgbClr val="6A6C6E"/>
              </a:solidFill>
              <a:highlight>
                <a:srgbClr val="FFFFFF"/>
              </a:highlight>
              <a:latin typeface="Lato"/>
              <a:ea typeface="Lato"/>
              <a:cs typeface="Lato"/>
              <a:sym typeface="Lato"/>
            </a:endParaRPr>
          </a:p>
          <a:p>
            <a:pPr lvl="0" rtl="0">
              <a:spcBef>
                <a:spcPts val="0"/>
              </a:spcBef>
              <a:buNone/>
            </a:pPr>
            <a:endParaRPr>
              <a:solidFill>
                <a:srgbClr val="1D2129"/>
              </a:solidFill>
              <a:highlight>
                <a:srgbClr val="FFFFFF"/>
              </a:highlight>
              <a:latin typeface="Lato"/>
              <a:ea typeface="Lato"/>
              <a:cs typeface="Lato"/>
              <a:sym typeface="Lato"/>
            </a:endParaRPr>
          </a:p>
        </p:txBody>
      </p:sp>
      <p:sp>
        <p:nvSpPr>
          <p:cNvPr id="139" name="Shape 139"/>
          <p:cNvSpPr txBox="1"/>
          <p:nvPr/>
        </p:nvSpPr>
        <p:spPr>
          <a:xfrm>
            <a:off x="285350" y="142700"/>
            <a:ext cx="8396400" cy="4715400"/>
          </a:xfrm>
          <a:prstGeom prst="rect">
            <a:avLst/>
          </a:prstGeom>
          <a:noFill/>
          <a:ln>
            <a:noFill/>
          </a:ln>
        </p:spPr>
        <p:txBody>
          <a:bodyPr lIns="91425" tIns="91425" rIns="91425" bIns="91425" anchor="t" anchorCtr="0">
            <a:noAutofit/>
          </a:bodyPr>
          <a:lstStyle/>
          <a:p>
            <a:pPr lvl="0" algn="r" rtl="0">
              <a:lnSpc>
                <a:spcPct val="115000"/>
              </a:lnSpc>
              <a:spcBef>
                <a:spcPts val="0"/>
              </a:spcBef>
              <a:buNone/>
            </a:pPr>
            <a:endParaRPr sz="1600" i="1">
              <a:latin typeface="Lato"/>
              <a:ea typeface="Lato"/>
              <a:cs typeface="Lato"/>
              <a:sym typeface="Lato"/>
            </a:endParaRPr>
          </a:p>
          <a:p>
            <a:pPr lvl="0" algn="ctr" rtl="0">
              <a:lnSpc>
                <a:spcPct val="115000"/>
              </a:lnSpc>
              <a:spcBef>
                <a:spcPts val="0"/>
              </a:spcBef>
              <a:buNone/>
            </a:pPr>
            <a:endParaRPr i="1">
              <a:solidFill>
                <a:schemeClr val="dk1"/>
              </a:solidFill>
              <a:latin typeface="Lato"/>
              <a:ea typeface="Lato"/>
              <a:cs typeface="Lato"/>
              <a:sym typeface="Lato"/>
            </a:endParaRPr>
          </a:p>
          <a:p>
            <a:pPr lvl="0" algn="ctr" rtl="0">
              <a:lnSpc>
                <a:spcPct val="115000"/>
              </a:lnSpc>
              <a:spcBef>
                <a:spcPts val="0"/>
              </a:spcBef>
              <a:buNone/>
            </a:pPr>
            <a:r>
              <a:rPr lang="en" b="1" i="1">
                <a:solidFill>
                  <a:srgbClr val="6AA84F"/>
                </a:solidFill>
                <a:latin typeface="Lato"/>
                <a:ea typeface="Lato"/>
                <a:cs typeface="Lato"/>
                <a:sym typeface="Lato"/>
              </a:rPr>
              <a:t>                              LIVED EXPERIENCE STORYTELLING </a:t>
            </a:r>
          </a:p>
          <a:p>
            <a:pPr lvl="0" algn="ctr" rtl="0">
              <a:lnSpc>
                <a:spcPct val="115000"/>
              </a:lnSpc>
              <a:spcBef>
                <a:spcPts val="0"/>
              </a:spcBef>
              <a:buNone/>
            </a:pPr>
            <a:r>
              <a:rPr lang="en" b="1">
                <a:solidFill>
                  <a:schemeClr val="dk1"/>
                </a:solidFill>
                <a:latin typeface="Lato"/>
                <a:ea typeface="Lato"/>
                <a:cs typeface="Lato"/>
                <a:sym typeface="Lato"/>
              </a:rPr>
              <a:t>www.humansofnewmexico.com</a:t>
            </a:r>
          </a:p>
          <a:p>
            <a:pPr lvl="0" algn="l" rtl="0">
              <a:lnSpc>
                <a:spcPct val="115000"/>
              </a:lnSpc>
              <a:spcBef>
                <a:spcPts val="0"/>
              </a:spcBef>
              <a:buNone/>
            </a:pPr>
            <a:endParaRPr sz="1600" i="1">
              <a:latin typeface="Lato"/>
              <a:ea typeface="Lato"/>
              <a:cs typeface="Lato"/>
              <a:sym typeface="Lato"/>
            </a:endParaRPr>
          </a:p>
          <a:p>
            <a:pPr lvl="0" algn="l" rtl="0">
              <a:lnSpc>
                <a:spcPct val="115000"/>
              </a:lnSpc>
              <a:spcBef>
                <a:spcPts val="0"/>
              </a:spcBef>
              <a:buNone/>
            </a:pPr>
            <a:endParaRPr sz="1600" i="1">
              <a:latin typeface="Lato"/>
              <a:ea typeface="Lato"/>
              <a:cs typeface="Lato"/>
              <a:sym typeface="Lato"/>
            </a:endParaRPr>
          </a:p>
          <a:p>
            <a:pPr lvl="0" rtl="0">
              <a:lnSpc>
                <a:spcPct val="115000"/>
              </a:lnSpc>
              <a:spcBef>
                <a:spcPts val="0"/>
              </a:spcBef>
              <a:buNone/>
            </a:pPr>
            <a:endParaRPr sz="1350">
              <a:highlight>
                <a:srgbClr val="FFFFFF"/>
              </a:highlight>
              <a:latin typeface="Lato"/>
              <a:ea typeface="Lato"/>
              <a:cs typeface="Lato"/>
              <a:sym typeface="Lato"/>
            </a:endParaRPr>
          </a:p>
          <a:p>
            <a:pPr lvl="0" rtl="0">
              <a:lnSpc>
                <a:spcPct val="115000"/>
              </a:lnSpc>
              <a:spcBef>
                <a:spcPts val="0"/>
              </a:spcBef>
              <a:buNone/>
            </a:pPr>
            <a:r>
              <a:rPr lang="en" sz="1350">
                <a:highlight>
                  <a:srgbClr val="FFFFFF"/>
                </a:highlight>
                <a:latin typeface="Lato"/>
                <a:ea typeface="Lato"/>
                <a:cs typeface="Lato"/>
                <a:sym typeface="Lato"/>
              </a:rPr>
              <a:t>This is </a:t>
            </a:r>
            <a:r>
              <a:rPr lang="en" sz="1350" b="1">
                <a:solidFill>
                  <a:srgbClr val="CC0000"/>
                </a:solidFill>
                <a:highlight>
                  <a:srgbClr val="FFFFFF"/>
                </a:highlight>
                <a:latin typeface="Lato"/>
                <a:ea typeface="Lato"/>
                <a:cs typeface="Lato"/>
                <a:sym typeface="Lato"/>
              </a:rPr>
              <a:t>HUMANS OF NEW MEXICO</a:t>
            </a:r>
            <a:r>
              <a:rPr lang="en" sz="1350" b="1">
                <a:highlight>
                  <a:srgbClr val="FFFFFF"/>
                </a:highlight>
                <a:latin typeface="Lato"/>
                <a:ea typeface="Lato"/>
                <a:cs typeface="Lato"/>
                <a:sym typeface="Lato"/>
              </a:rPr>
              <a:t>. </a:t>
            </a:r>
          </a:p>
          <a:p>
            <a:pPr lvl="0" rtl="0">
              <a:lnSpc>
                <a:spcPct val="115000"/>
              </a:lnSpc>
              <a:spcBef>
                <a:spcPts val="0"/>
              </a:spcBef>
              <a:buNone/>
            </a:pPr>
            <a:r>
              <a:rPr lang="en" sz="1350">
                <a:highlight>
                  <a:srgbClr val="FFFFFF"/>
                </a:highlight>
                <a:latin typeface="Lato"/>
                <a:ea typeface="Lato"/>
                <a:cs typeface="Lato"/>
                <a:sym typeface="Lato"/>
              </a:rPr>
              <a:t>A communal effort to record and showcase the lived experiences of everyday folks in New Mexico. In so doing, we hope to bring attention to the complex issues that affect our communities and offer </a:t>
            </a:r>
            <a:r>
              <a:rPr lang="en" sz="1350">
                <a:solidFill>
                  <a:schemeClr val="dk1"/>
                </a:solidFill>
                <a:latin typeface="Lato"/>
                <a:ea typeface="Lato"/>
                <a:cs typeface="Lato"/>
                <a:sym typeface="Lato"/>
              </a:rPr>
              <a:t>a platform to voice everyday practices of resistance to societal pressures. </a:t>
            </a:r>
          </a:p>
          <a:p>
            <a:pPr lvl="0" rtl="0">
              <a:lnSpc>
                <a:spcPct val="115000"/>
              </a:lnSpc>
              <a:spcBef>
                <a:spcPts val="0"/>
              </a:spcBef>
              <a:buNone/>
            </a:pPr>
            <a:endParaRPr sz="1350">
              <a:highlight>
                <a:srgbClr val="FFFFFF"/>
              </a:highlight>
              <a:latin typeface="Lato"/>
              <a:ea typeface="Lato"/>
              <a:cs typeface="Lato"/>
              <a:sym typeface="Lato"/>
            </a:endParaRPr>
          </a:p>
          <a:p>
            <a:pPr lvl="0" rtl="0">
              <a:lnSpc>
                <a:spcPct val="115000"/>
              </a:lnSpc>
              <a:spcBef>
                <a:spcPts val="0"/>
              </a:spcBef>
              <a:buNone/>
            </a:pPr>
            <a:r>
              <a:rPr lang="en" sz="1350">
                <a:highlight>
                  <a:srgbClr val="FFFFFF"/>
                </a:highlight>
                <a:latin typeface="Lato"/>
                <a:ea typeface="Lato"/>
                <a:cs typeface="Lato"/>
                <a:sym typeface="Lato"/>
              </a:rPr>
              <a:t>The site serves as an online archival interactive project which prioritizes textual and audio testimonial components along with photographs. </a:t>
            </a:r>
          </a:p>
          <a:p>
            <a:pPr lvl="0" rtl="0">
              <a:lnSpc>
                <a:spcPct val="115000"/>
              </a:lnSpc>
              <a:spcBef>
                <a:spcPts val="0"/>
              </a:spcBef>
              <a:buNone/>
            </a:pPr>
            <a:endParaRPr sz="1350">
              <a:highlight>
                <a:srgbClr val="FFFFFF"/>
              </a:highlight>
              <a:latin typeface="Lato"/>
              <a:ea typeface="Lato"/>
              <a:cs typeface="Lato"/>
              <a:sym typeface="Lato"/>
            </a:endParaRPr>
          </a:p>
          <a:p>
            <a:pPr lvl="0" rtl="0">
              <a:lnSpc>
                <a:spcPct val="115000"/>
              </a:lnSpc>
              <a:spcBef>
                <a:spcPts val="0"/>
              </a:spcBef>
              <a:buNone/>
            </a:pPr>
            <a:r>
              <a:rPr lang="en" sz="1350">
                <a:highlight>
                  <a:srgbClr val="FFFFFF"/>
                </a:highlight>
                <a:latin typeface="Lato"/>
                <a:ea typeface="Lato"/>
                <a:cs typeface="Lato"/>
                <a:sym typeface="Lato"/>
              </a:rPr>
              <a:t>We invite our viewers to engage in critical testimonial practice by engaging with textual, audio and visual analysis of the diverse communities whose stories we share.</a:t>
            </a:r>
          </a:p>
          <a:p>
            <a:pPr lvl="0" algn="ctr" rtl="0">
              <a:spcBef>
                <a:spcPts val="0"/>
              </a:spcBef>
              <a:buNone/>
            </a:pPr>
            <a:endParaRPr>
              <a:solidFill>
                <a:schemeClr val="dk1"/>
              </a:solidFill>
              <a:latin typeface="Lato"/>
              <a:ea typeface="Lato"/>
              <a:cs typeface="Lato"/>
              <a:sym typeface="Lato"/>
            </a:endParaRPr>
          </a:p>
          <a:p>
            <a:pPr lvl="0">
              <a:spcBef>
                <a:spcPts val="0"/>
              </a:spcBef>
              <a:buClr>
                <a:schemeClr val="dk1"/>
              </a:buClr>
              <a:buFont typeface="Arial"/>
              <a:buNone/>
            </a:pPr>
            <a:endParaRPr>
              <a:solidFill>
                <a:srgbClr val="1D2129"/>
              </a:solidFill>
              <a:latin typeface="Lato"/>
              <a:ea typeface="Lato"/>
              <a:cs typeface="Lato"/>
              <a:sym typeface="Lato"/>
            </a:endParaRPr>
          </a:p>
          <a:p>
            <a:pPr lvl="0">
              <a:spcBef>
                <a:spcPts val="0"/>
              </a:spcBef>
              <a:buNone/>
            </a:pPr>
            <a:endParaRPr/>
          </a:p>
        </p:txBody>
      </p:sp>
      <p:pic>
        <p:nvPicPr>
          <p:cNvPr id="140" name="Shape 140"/>
          <p:cNvPicPr preferRelativeResize="0"/>
          <p:nvPr/>
        </p:nvPicPr>
        <p:blipFill>
          <a:blip r:embed="rId3">
            <a:alphaModFix/>
          </a:blip>
          <a:stretch>
            <a:fillRect/>
          </a:stretch>
        </p:blipFill>
        <p:spPr>
          <a:xfrm>
            <a:off x="771075" y="406900"/>
            <a:ext cx="1174475" cy="1174475"/>
          </a:xfrm>
          <a:prstGeom prst="rect">
            <a:avLst/>
          </a:prstGeom>
          <a:noFill/>
          <a:ln>
            <a:noFill/>
          </a:ln>
        </p:spPr>
      </p:pic>
      <p:sp>
        <p:nvSpPr>
          <p:cNvPr id="141" name="Shape 1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684850" y="156950"/>
            <a:ext cx="7711800" cy="563700"/>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rgbClr val="FF9900"/>
                </a:solidFill>
                <a:latin typeface="Lato"/>
                <a:ea typeface="Lato"/>
                <a:cs typeface="Lato"/>
                <a:sym typeface="Lato"/>
              </a:rPr>
              <a:t>Creative Concepts</a:t>
            </a:r>
          </a:p>
        </p:txBody>
      </p:sp>
      <p:sp>
        <p:nvSpPr>
          <p:cNvPr id="147" name="Shape 147"/>
          <p:cNvSpPr txBox="1"/>
          <p:nvPr/>
        </p:nvSpPr>
        <p:spPr>
          <a:xfrm>
            <a:off x="570700" y="841800"/>
            <a:ext cx="8125500" cy="4073400"/>
          </a:xfrm>
          <a:prstGeom prst="rect">
            <a:avLst/>
          </a:prstGeom>
          <a:noFill/>
          <a:ln>
            <a:noFill/>
          </a:ln>
        </p:spPr>
        <p:txBody>
          <a:bodyPr lIns="91425" tIns="91425" rIns="91425" bIns="91425" anchor="t" anchorCtr="0">
            <a:noAutofit/>
          </a:bodyPr>
          <a:lstStyle/>
          <a:p>
            <a:pPr lvl="0" rtl="0">
              <a:spcBef>
                <a:spcPts val="0"/>
              </a:spcBef>
              <a:buNone/>
            </a:pPr>
            <a:r>
              <a:rPr lang="en" b="1">
                <a:solidFill>
                  <a:schemeClr val="dk1"/>
                </a:solidFill>
                <a:latin typeface="Lato"/>
                <a:ea typeface="Lato"/>
                <a:cs typeface="Lato"/>
                <a:sym typeface="Lato"/>
              </a:rPr>
              <a:t>Testimonial collection collaboration project with Humans of New Mexico Collective </a:t>
            </a:r>
          </a:p>
          <a:p>
            <a:pPr marL="457200" lvl="0" indent="-228600" rtl="0">
              <a:spcBef>
                <a:spcPts val="0"/>
              </a:spcBef>
              <a:buClr>
                <a:schemeClr val="dk1"/>
              </a:buClr>
              <a:buFont typeface="Lato"/>
              <a:buChar char="●"/>
            </a:pPr>
            <a:r>
              <a:rPr lang="en">
                <a:solidFill>
                  <a:schemeClr val="dk1"/>
                </a:solidFill>
                <a:latin typeface="Lato"/>
                <a:ea typeface="Lato"/>
                <a:cs typeface="Lato"/>
                <a:sym typeface="Lato"/>
              </a:rPr>
              <a:t>Portraits of people in their environment who are currently or potentially affected by opioid usage including testimonials about why these issues are important to them. </a:t>
            </a:r>
          </a:p>
          <a:p>
            <a:pPr marL="914400" lvl="0" indent="-228600" rtl="0">
              <a:spcBef>
                <a:spcPts val="0"/>
              </a:spcBef>
              <a:buClr>
                <a:schemeClr val="dk1"/>
              </a:buClr>
              <a:buFont typeface="Lato"/>
              <a:buChar char="●"/>
            </a:pPr>
            <a:r>
              <a:rPr lang="en">
                <a:solidFill>
                  <a:schemeClr val="dk1"/>
                </a:solidFill>
                <a:latin typeface="Lato"/>
                <a:ea typeface="Lato"/>
                <a:cs typeface="Lato"/>
                <a:sym typeface="Lato"/>
              </a:rPr>
              <a:t>Teacher, Parent, Significant Other, Grandparent, Business, Roommate, Healthcare Worker, Etc…</a:t>
            </a:r>
          </a:p>
          <a:p>
            <a:pPr marL="914400" lvl="0" indent="-228600" rtl="0">
              <a:spcBef>
                <a:spcPts val="0"/>
              </a:spcBef>
              <a:buClr>
                <a:schemeClr val="dk1"/>
              </a:buClr>
              <a:buFont typeface="Lato"/>
              <a:buChar char="●"/>
            </a:pPr>
            <a:r>
              <a:rPr lang="en">
                <a:solidFill>
                  <a:schemeClr val="dk1"/>
                </a:solidFill>
                <a:latin typeface="Lato"/>
                <a:ea typeface="Lato"/>
                <a:cs typeface="Lato"/>
                <a:sym typeface="Lato"/>
              </a:rPr>
              <a:t>May be able to tap into relationships that the Collective have already cultivated through previous interviews to find subjects for the project. </a:t>
            </a:r>
          </a:p>
          <a:p>
            <a:pPr lvl="0" rtl="0">
              <a:spcBef>
                <a:spcPts val="0"/>
              </a:spcBef>
              <a:buNone/>
            </a:pPr>
            <a:endParaRPr>
              <a:solidFill>
                <a:schemeClr val="dk1"/>
              </a:solidFill>
              <a:latin typeface="Lato"/>
              <a:ea typeface="Lato"/>
              <a:cs typeface="Lato"/>
              <a:sym typeface="Lato"/>
            </a:endParaRPr>
          </a:p>
          <a:p>
            <a:pPr marL="457200" lvl="0" indent="-228600" rtl="0">
              <a:spcBef>
                <a:spcPts val="0"/>
              </a:spcBef>
              <a:buClr>
                <a:schemeClr val="dk1"/>
              </a:buClr>
              <a:buFont typeface="Lato"/>
              <a:buChar char="●"/>
            </a:pPr>
            <a:r>
              <a:rPr lang="en">
                <a:solidFill>
                  <a:schemeClr val="dk1"/>
                </a:solidFill>
                <a:latin typeface="Lato"/>
                <a:ea typeface="Lato"/>
                <a:cs typeface="Lato"/>
                <a:sym typeface="Lato"/>
              </a:rPr>
              <a:t>Work collaboratively with the Collective to capture these stories through still imagery, video, audio, and text. Content will be published on Dose of Reality and Humans of NM social media platforms and websites. The Collective currently has 4,343 Facebook followers and 2,103 Instagram followers. </a:t>
            </a:r>
            <a:r>
              <a:rPr lang="en" i="1">
                <a:solidFill>
                  <a:schemeClr val="dk1"/>
                </a:solidFill>
                <a:latin typeface="Lato"/>
                <a:ea typeface="Lato"/>
                <a:cs typeface="Lato"/>
                <a:sym typeface="Lato"/>
              </a:rPr>
              <a:t>*All content will be approved before publishing on either platform. </a:t>
            </a:r>
          </a:p>
          <a:p>
            <a:pPr lvl="0" rtl="0">
              <a:spcBef>
                <a:spcPts val="0"/>
              </a:spcBef>
              <a:buNone/>
            </a:pPr>
            <a:endParaRPr i="1">
              <a:solidFill>
                <a:schemeClr val="dk1"/>
              </a:solidFill>
              <a:latin typeface="Lato"/>
              <a:ea typeface="Lato"/>
              <a:cs typeface="Lato"/>
              <a:sym typeface="Lato"/>
            </a:endParaRPr>
          </a:p>
          <a:p>
            <a:pPr marL="457200" lvl="0" indent="-228600" rtl="0">
              <a:spcBef>
                <a:spcPts val="0"/>
              </a:spcBef>
              <a:buClr>
                <a:schemeClr val="dk1"/>
              </a:buClr>
              <a:buFont typeface="Lato"/>
              <a:buChar char="●"/>
            </a:pPr>
            <a:r>
              <a:rPr lang="en">
                <a:solidFill>
                  <a:schemeClr val="dk1"/>
                </a:solidFill>
                <a:latin typeface="Lato"/>
                <a:ea typeface="Lato"/>
                <a:cs typeface="Lato"/>
                <a:sym typeface="Lato"/>
              </a:rPr>
              <a:t>Humans of New Mexico hosts a weekly 30 minute radio show on KUNM Public Radio station 89.9. Potential to have audio clips of our interviews aired during this time. </a:t>
            </a:r>
          </a:p>
          <a:p>
            <a:pPr lvl="0" rtl="0">
              <a:spcBef>
                <a:spcPts val="0"/>
              </a:spcBef>
              <a:buNone/>
            </a:pPr>
            <a:endParaRPr>
              <a:solidFill>
                <a:schemeClr val="dk1"/>
              </a:solidFill>
              <a:latin typeface="Lato"/>
              <a:ea typeface="Lato"/>
              <a:cs typeface="Lato"/>
              <a:sym typeface="Lato"/>
            </a:endParaRPr>
          </a:p>
          <a:p>
            <a:pPr marL="457200" lvl="0" indent="-228600" rtl="0">
              <a:spcBef>
                <a:spcPts val="0"/>
              </a:spcBef>
              <a:buClr>
                <a:schemeClr val="dk1"/>
              </a:buClr>
              <a:buFont typeface="Lato"/>
              <a:buChar char="●"/>
            </a:pPr>
            <a:r>
              <a:rPr lang="en">
                <a:solidFill>
                  <a:schemeClr val="dk1"/>
                </a:solidFill>
                <a:latin typeface="Lato"/>
                <a:ea typeface="Lato"/>
                <a:cs typeface="Lato"/>
                <a:sym typeface="Lato"/>
              </a:rPr>
              <a:t>Physical exhibit of imagery and stories after all the stories have been published online. An opening reception of this event could be an opportunity to connect with various members of communities in a real life setting. </a:t>
            </a:r>
          </a:p>
          <a:p>
            <a:pPr lvl="0">
              <a:spcBef>
                <a:spcPts val="0"/>
              </a:spcBef>
              <a:buNone/>
            </a:pPr>
            <a:endParaRPr/>
          </a:p>
        </p:txBody>
      </p:sp>
      <p:sp>
        <p:nvSpPr>
          <p:cNvPr id="148" name="Shape 1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a:solidFill>
                  <a:schemeClr val="accent1"/>
                </a:solidFill>
              </a:rPr>
              <a:t>Earned Media Creative Concept</a:t>
            </a:r>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Telling the prevention, treatment and recovery (continuum) story </a:t>
            </a:r>
          </a:p>
          <a:p>
            <a:pPr lvl="0">
              <a:spcBef>
                <a:spcPts val="0"/>
              </a:spcBef>
              <a:buNone/>
            </a:pPr>
            <a:r>
              <a:rPr lang="en"/>
              <a:t>“Day in the Life Of” Continuum Champions:</a:t>
            </a:r>
          </a:p>
          <a:p>
            <a:pPr lvl="0">
              <a:spcBef>
                <a:spcPts val="0"/>
              </a:spcBef>
              <a:buNone/>
            </a:pPr>
            <a:r>
              <a:rPr lang="en" b="1">
                <a:solidFill>
                  <a:schemeClr val="accent1"/>
                </a:solidFill>
              </a:rPr>
              <a:t>Prevention </a:t>
            </a:r>
            <a:r>
              <a:rPr lang="en"/>
              <a:t>- Bernie Lieving </a:t>
            </a:r>
          </a:p>
          <a:p>
            <a:pPr lvl="0">
              <a:spcBef>
                <a:spcPts val="0"/>
              </a:spcBef>
              <a:buNone/>
            </a:pPr>
            <a:r>
              <a:rPr lang="en" b="1">
                <a:solidFill>
                  <a:schemeClr val="accent1"/>
                </a:solidFill>
              </a:rPr>
              <a:t>Recovery</a:t>
            </a:r>
            <a:r>
              <a:rPr lang="en" b="1"/>
              <a:t> </a:t>
            </a:r>
            <a:r>
              <a:rPr lang="en"/>
              <a:t>- Mark Garnand </a:t>
            </a:r>
          </a:p>
          <a:p>
            <a:pPr lvl="0">
              <a:spcBef>
                <a:spcPts val="0"/>
              </a:spcBef>
              <a:buNone/>
            </a:pPr>
            <a:r>
              <a:rPr lang="en" b="1">
                <a:solidFill>
                  <a:schemeClr val="accent1"/>
                </a:solidFill>
              </a:rPr>
              <a:t>Treatment </a:t>
            </a:r>
            <a:r>
              <a:rPr lang="en"/>
              <a:t>- Leslie Hayes </a:t>
            </a:r>
          </a:p>
        </p:txBody>
      </p:sp>
      <p:sp>
        <p:nvSpPr>
          <p:cNvPr id="155" name="Shape 1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54950" y="299850"/>
            <a:ext cx="8106000" cy="322800"/>
          </a:xfrm>
          <a:prstGeom prst="rect">
            <a:avLst/>
          </a:prstGeom>
        </p:spPr>
        <p:txBody>
          <a:bodyPr lIns="91425" tIns="91425" rIns="91425" bIns="91425" anchor="t" anchorCtr="0">
            <a:noAutofit/>
          </a:bodyPr>
          <a:lstStyle/>
          <a:p>
            <a:pPr lvl="0" algn="ctr">
              <a:spcBef>
                <a:spcPts val="0"/>
              </a:spcBef>
              <a:buNone/>
            </a:pPr>
            <a:r>
              <a:rPr lang="en" b="1">
                <a:solidFill>
                  <a:schemeClr val="accent1"/>
                </a:solidFill>
                <a:latin typeface="Lato"/>
                <a:ea typeface="Lato"/>
                <a:cs typeface="Lato"/>
                <a:sym typeface="Lato"/>
              </a:rPr>
              <a:t>Next Steps</a:t>
            </a:r>
          </a:p>
        </p:txBody>
      </p:sp>
      <p:sp>
        <p:nvSpPr>
          <p:cNvPr id="161" name="Shape 161"/>
          <p:cNvSpPr txBox="1">
            <a:spLocks noGrp="1"/>
          </p:cNvSpPr>
          <p:nvPr>
            <p:ph type="body" idx="1"/>
          </p:nvPr>
        </p:nvSpPr>
        <p:spPr>
          <a:xfrm>
            <a:off x="275800" y="837550"/>
            <a:ext cx="8664300" cy="4134900"/>
          </a:xfrm>
          <a:prstGeom prst="rect">
            <a:avLst/>
          </a:prstGeom>
        </p:spPr>
        <p:txBody>
          <a:bodyPr lIns="91425" tIns="91425" rIns="91425" bIns="91425" anchor="t" anchorCtr="0">
            <a:noAutofit/>
          </a:bodyPr>
          <a:lstStyle/>
          <a:p>
            <a:pPr lvl="0">
              <a:spcBef>
                <a:spcPts val="0"/>
              </a:spcBef>
              <a:buNone/>
            </a:pPr>
            <a:r>
              <a:rPr lang="en" sz="1400">
                <a:solidFill>
                  <a:schemeClr val="dk1"/>
                </a:solidFill>
                <a:highlight>
                  <a:srgbClr val="FFFFFF"/>
                </a:highlight>
                <a:latin typeface="Lato"/>
                <a:ea typeface="Lato"/>
                <a:cs typeface="Lato"/>
                <a:sym typeface="Lato"/>
              </a:rPr>
              <a:t>E</a:t>
            </a:r>
            <a:r>
              <a:rPr lang="en" sz="1400">
                <a:solidFill>
                  <a:srgbClr val="222222"/>
                </a:solidFill>
                <a:highlight>
                  <a:srgbClr val="FFFFFF"/>
                </a:highlight>
                <a:latin typeface="Lato"/>
                <a:ea typeface="Lato"/>
                <a:cs typeface="Lato"/>
                <a:sym typeface="Lato"/>
              </a:rPr>
              <a:t>ncourage social media sharing among adults 18+ who are some of the most active users of</a:t>
            </a:r>
            <a:r>
              <a:rPr lang="en" sz="1400">
                <a:solidFill>
                  <a:schemeClr val="dk1"/>
                </a:solidFill>
                <a:highlight>
                  <a:srgbClr val="FFFFFF"/>
                </a:highlight>
                <a:latin typeface="Lato"/>
                <a:ea typeface="Lato"/>
                <a:cs typeface="Lato"/>
                <a:sym typeface="Lato"/>
              </a:rPr>
              <a:t> these social networks.</a:t>
            </a:r>
          </a:p>
          <a:p>
            <a:pPr lvl="0">
              <a:spcBef>
                <a:spcPts val="0"/>
              </a:spcBef>
              <a:buNone/>
            </a:pPr>
            <a:r>
              <a:rPr lang="en" sz="1400">
                <a:solidFill>
                  <a:schemeClr val="dk1"/>
                </a:solidFill>
                <a:highlight>
                  <a:srgbClr val="FFFFFF"/>
                </a:highlight>
                <a:latin typeface="Lato"/>
                <a:ea typeface="Lato"/>
                <a:cs typeface="Lato"/>
                <a:sym typeface="Lato"/>
              </a:rPr>
              <a:t>Create a </a:t>
            </a:r>
            <a:r>
              <a:rPr lang="en" sz="1400">
                <a:solidFill>
                  <a:srgbClr val="222222"/>
                </a:solidFill>
                <a:highlight>
                  <a:srgbClr val="FFFFFF"/>
                </a:highlight>
                <a:latin typeface="Lato"/>
                <a:ea typeface="Lato"/>
                <a:cs typeface="Lato"/>
                <a:sym typeface="Lato"/>
              </a:rPr>
              <a:t>distinct</a:t>
            </a:r>
            <a:r>
              <a:rPr lang="en" sz="1400">
                <a:solidFill>
                  <a:schemeClr val="dk1"/>
                </a:solidFill>
                <a:highlight>
                  <a:srgbClr val="FFFFFF"/>
                </a:highlight>
                <a:latin typeface="Lato"/>
                <a:ea typeface="Lato"/>
                <a:cs typeface="Lato"/>
                <a:sym typeface="Lato"/>
              </a:rPr>
              <a:t> section on our ADOR website to educate and encourage discussion (</a:t>
            </a:r>
            <a:r>
              <a:rPr lang="en" sz="1400" i="1">
                <a:solidFill>
                  <a:schemeClr val="dk1"/>
                </a:solidFill>
                <a:highlight>
                  <a:srgbClr val="FFFFFF"/>
                </a:highlight>
                <a:latin typeface="Lato"/>
                <a:ea typeface="Lato"/>
                <a:cs typeface="Lato"/>
                <a:sym typeface="Lato"/>
              </a:rPr>
              <a:t>In process)</a:t>
            </a:r>
          </a:p>
          <a:p>
            <a:pPr lvl="0">
              <a:spcBef>
                <a:spcPts val="0"/>
              </a:spcBef>
              <a:buNone/>
            </a:pPr>
            <a:r>
              <a:rPr lang="en" sz="1400">
                <a:solidFill>
                  <a:schemeClr val="dk1"/>
                </a:solidFill>
                <a:highlight>
                  <a:srgbClr val="FFFFFF"/>
                </a:highlight>
                <a:latin typeface="Lato"/>
                <a:ea typeface="Lato"/>
                <a:cs typeface="Lato"/>
                <a:sym typeface="Lato"/>
              </a:rPr>
              <a:t>Visually record and utilize real stories from New Mexicans in our social and PR campaigns to bring a "human element" to the advertising messaging. (</a:t>
            </a:r>
            <a:r>
              <a:rPr lang="en" sz="1400" i="1">
                <a:solidFill>
                  <a:schemeClr val="dk1"/>
                </a:solidFill>
                <a:highlight>
                  <a:srgbClr val="FFFFFF"/>
                </a:highlight>
                <a:latin typeface="Lato"/>
                <a:ea typeface="Lato"/>
                <a:cs typeface="Lato"/>
                <a:sym typeface="Lato"/>
              </a:rPr>
              <a:t>In process)</a:t>
            </a:r>
          </a:p>
          <a:p>
            <a:pPr lvl="0">
              <a:spcBef>
                <a:spcPts val="0"/>
              </a:spcBef>
              <a:buNone/>
            </a:pPr>
            <a:r>
              <a:rPr lang="en" sz="1200">
                <a:solidFill>
                  <a:schemeClr val="dk1"/>
                </a:solidFill>
                <a:highlight>
                  <a:srgbClr val="FFFFFF"/>
                </a:highlight>
                <a:latin typeface="Lato"/>
                <a:ea typeface="Lato"/>
                <a:cs typeface="Lato"/>
                <a:sym typeface="Lato"/>
              </a:rPr>
              <a:t>“I am your neighbor, your teacher, your daughter. You smile at me in the park. I am all of those things. I am also a recovering addict. Who knows, you might be at risk for becoming an addict too. So, if you’ve just finished your first prescription of opioid pain medication, think hard before getting more. The euphoria you feel now will go away and your soul will go with it. And if someone suggest medication assisted treatment, jump at the chance. I promise, it will be worth everything to you and those you love. “</a:t>
            </a:r>
          </a:p>
          <a:p>
            <a:pPr lvl="0" rtl="0">
              <a:spcBef>
                <a:spcPts val="0"/>
              </a:spcBef>
              <a:buNone/>
            </a:pPr>
            <a:r>
              <a:rPr lang="en" sz="1400">
                <a:solidFill>
                  <a:schemeClr val="dk1"/>
                </a:solidFill>
                <a:highlight>
                  <a:srgbClr val="FFFFFF"/>
                </a:highlight>
                <a:latin typeface="Lato"/>
                <a:ea typeface="Lato"/>
                <a:cs typeface="Lato"/>
                <a:sym typeface="Lato"/>
              </a:rPr>
              <a:t>Engage with social media influencers to create content that will positively impact our target via social media, where they rely on influencers for their information and opinions. </a:t>
            </a:r>
          </a:p>
          <a:p>
            <a:pPr lvl="0" rtl="0">
              <a:spcBef>
                <a:spcPts val="0"/>
              </a:spcBef>
              <a:buClr>
                <a:schemeClr val="dk1"/>
              </a:buClr>
              <a:buSzPct val="78571"/>
              <a:buFont typeface="Arial"/>
              <a:buNone/>
            </a:pPr>
            <a:endParaRPr sz="1400">
              <a:solidFill>
                <a:schemeClr val="dk1"/>
              </a:solidFill>
              <a:highlight>
                <a:srgbClr val="FFFFFF"/>
              </a:highlight>
              <a:latin typeface="Lato"/>
              <a:ea typeface="Lato"/>
              <a:cs typeface="Lato"/>
              <a:sym typeface="Lato"/>
            </a:endParaRPr>
          </a:p>
          <a:p>
            <a:pPr lvl="0">
              <a:spcBef>
                <a:spcPts val="0"/>
              </a:spcBef>
              <a:buNone/>
            </a:pPr>
            <a:endParaRPr sz="1400">
              <a:latin typeface="Lato"/>
              <a:ea typeface="Lato"/>
              <a:cs typeface="Lato"/>
              <a:sym typeface="Lato"/>
            </a:endParaRPr>
          </a:p>
        </p:txBody>
      </p:sp>
      <p:sp>
        <p:nvSpPr>
          <p:cNvPr id="162" name="Shape 16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a:solidFill>
                  <a:schemeClr val="accent1"/>
                </a:solidFill>
                <a:latin typeface="Lato"/>
                <a:ea typeface="Lato"/>
                <a:cs typeface="Lato"/>
                <a:sym typeface="Lato"/>
              </a:rPr>
              <a:t>Content Needs</a:t>
            </a:r>
          </a:p>
        </p:txBody>
      </p:sp>
      <p:sp>
        <p:nvSpPr>
          <p:cNvPr id="168" name="Shape 1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Lato"/>
                <a:ea typeface="Lato"/>
                <a:cs typeface="Lato"/>
                <a:sym typeface="Lato"/>
              </a:rPr>
              <a:t>Photographs</a:t>
            </a:r>
          </a:p>
          <a:p>
            <a:pPr lvl="0">
              <a:spcBef>
                <a:spcPts val="0"/>
              </a:spcBef>
              <a:buNone/>
            </a:pPr>
            <a:r>
              <a:rPr lang="en">
                <a:solidFill>
                  <a:srgbClr val="000000"/>
                </a:solidFill>
                <a:latin typeface="Lato"/>
                <a:ea typeface="Lato"/>
                <a:cs typeface="Lato"/>
                <a:sym typeface="Lato"/>
              </a:rPr>
              <a:t>Videos</a:t>
            </a:r>
          </a:p>
          <a:p>
            <a:pPr lvl="0">
              <a:spcBef>
                <a:spcPts val="0"/>
              </a:spcBef>
              <a:buNone/>
            </a:pPr>
            <a:r>
              <a:rPr lang="en">
                <a:solidFill>
                  <a:srgbClr val="000000"/>
                </a:solidFill>
                <a:latin typeface="Lato"/>
                <a:ea typeface="Lato"/>
                <a:cs typeface="Lato"/>
                <a:sym typeface="Lato"/>
              </a:rPr>
              <a:t>Articles</a:t>
            </a:r>
          </a:p>
          <a:p>
            <a:pPr lvl="0">
              <a:spcBef>
                <a:spcPts val="0"/>
              </a:spcBef>
              <a:buNone/>
            </a:pPr>
            <a:r>
              <a:rPr lang="en" sz="1600">
                <a:solidFill>
                  <a:srgbClr val="000000"/>
                </a:solidFill>
                <a:latin typeface="Lato"/>
                <a:ea typeface="Lato"/>
                <a:cs typeface="Lato"/>
                <a:sym typeface="Lato"/>
              </a:rPr>
              <a:t>Cross-promotion </a:t>
            </a:r>
          </a:p>
          <a:p>
            <a:pPr marL="457200" lvl="0" indent="-330200" rtl="0">
              <a:spcBef>
                <a:spcPts val="0"/>
              </a:spcBef>
              <a:buClr>
                <a:srgbClr val="000000"/>
              </a:buClr>
              <a:buSzPct val="100000"/>
              <a:buFont typeface="Lato"/>
            </a:pPr>
            <a:r>
              <a:rPr lang="en" sz="1600">
                <a:solidFill>
                  <a:srgbClr val="000000"/>
                </a:solidFill>
                <a:latin typeface="Lato"/>
                <a:ea typeface="Lato"/>
                <a:cs typeface="Lato"/>
                <a:sym typeface="Lato"/>
              </a:rPr>
              <a:t>Content from other states/organizations with similar campaigns</a:t>
            </a:r>
          </a:p>
          <a:p>
            <a:pPr marL="457200" lvl="0" indent="-228600">
              <a:spcBef>
                <a:spcPts val="0"/>
              </a:spcBef>
              <a:buClr>
                <a:srgbClr val="000000"/>
              </a:buClr>
              <a:buFont typeface="Lato"/>
            </a:pPr>
            <a:r>
              <a:rPr lang="en" sz="1600">
                <a:solidFill>
                  <a:srgbClr val="000000"/>
                </a:solidFill>
                <a:latin typeface="Lato"/>
                <a:ea typeface="Lato"/>
                <a:cs typeface="Lato"/>
                <a:sym typeface="Lato"/>
              </a:rPr>
              <a:t>Ask fri</a:t>
            </a:r>
            <a:r>
              <a:rPr lang="en">
                <a:solidFill>
                  <a:srgbClr val="000000"/>
                </a:solidFill>
                <a:latin typeface="Lato"/>
                <a:ea typeface="Lato"/>
                <a:cs typeface="Lato"/>
                <a:sym typeface="Lato"/>
              </a:rPr>
              <a:t>ends/followers to share and promote </a:t>
            </a:r>
          </a:p>
          <a:p>
            <a:pPr lvl="0" algn="ctr">
              <a:spcBef>
                <a:spcPts val="0"/>
              </a:spcBef>
              <a:buNone/>
            </a:pPr>
            <a:r>
              <a:rPr lang="en" b="1" i="1">
                <a:solidFill>
                  <a:srgbClr val="6AA84F"/>
                </a:solidFill>
                <a:latin typeface="Lato"/>
                <a:ea typeface="Lato"/>
                <a:cs typeface="Lato"/>
                <a:sym typeface="Lato"/>
              </a:rPr>
              <a:t>Share with Simply Social Media at hello@simplysocialmedianm.com</a:t>
            </a:r>
          </a:p>
        </p:txBody>
      </p:sp>
      <p:sp>
        <p:nvSpPr>
          <p:cNvPr id="169" name="Shape 1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pic>
        <p:nvPicPr>
          <p:cNvPr id="175" name="Shape 175"/>
          <p:cNvPicPr preferRelativeResize="0"/>
          <p:nvPr/>
        </p:nvPicPr>
        <p:blipFill>
          <a:blip r:embed="rId3">
            <a:alphaModFix/>
          </a:blip>
          <a:stretch>
            <a:fillRect/>
          </a:stretch>
        </p:blipFill>
        <p:spPr>
          <a:xfrm>
            <a:off x="730450" y="152400"/>
            <a:ext cx="3193542" cy="4838701"/>
          </a:xfrm>
          <a:prstGeom prst="rect">
            <a:avLst/>
          </a:prstGeom>
          <a:noFill/>
          <a:ln>
            <a:noFill/>
          </a:ln>
        </p:spPr>
      </p:pic>
      <p:pic>
        <p:nvPicPr>
          <p:cNvPr id="176" name="Shape 176"/>
          <p:cNvPicPr preferRelativeResize="0"/>
          <p:nvPr/>
        </p:nvPicPr>
        <p:blipFill>
          <a:blip r:embed="rId4">
            <a:alphaModFix/>
          </a:blip>
          <a:stretch>
            <a:fillRect/>
          </a:stretch>
        </p:blipFill>
        <p:spPr>
          <a:xfrm>
            <a:off x="4759592" y="99850"/>
            <a:ext cx="3192884"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10550" y="273800"/>
            <a:ext cx="7722900" cy="532200"/>
          </a:xfrm>
          <a:prstGeom prst="rect">
            <a:avLst/>
          </a:prstGeom>
        </p:spPr>
        <p:txBody>
          <a:bodyPr lIns="91425" tIns="91425" rIns="91425" bIns="91425" anchor="t" anchorCtr="0">
            <a:noAutofit/>
          </a:bodyPr>
          <a:lstStyle/>
          <a:p>
            <a:pPr lvl="0" algn="ctr">
              <a:spcBef>
                <a:spcPts val="0"/>
              </a:spcBef>
              <a:buNone/>
            </a:pPr>
            <a:r>
              <a:rPr lang="en" b="1">
                <a:solidFill>
                  <a:schemeClr val="accent1"/>
                </a:solidFill>
                <a:latin typeface="Lato"/>
                <a:ea typeface="Lato"/>
                <a:cs typeface="Lato"/>
                <a:sym typeface="Lato"/>
              </a:rPr>
              <a:t>STR</a:t>
            </a:r>
          </a:p>
        </p:txBody>
      </p:sp>
      <p:sp>
        <p:nvSpPr>
          <p:cNvPr id="182" name="Shape 182"/>
          <p:cNvSpPr txBox="1">
            <a:spLocks noGrp="1"/>
          </p:cNvSpPr>
          <p:nvPr>
            <p:ph type="body" idx="1"/>
          </p:nvPr>
        </p:nvSpPr>
        <p:spPr>
          <a:xfrm>
            <a:off x="311700" y="877425"/>
            <a:ext cx="8520600" cy="4165200"/>
          </a:xfrm>
          <a:prstGeom prst="rect">
            <a:avLst/>
          </a:prstGeom>
        </p:spPr>
        <p:txBody>
          <a:bodyPr lIns="91425" tIns="91425" rIns="91425" bIns="91425" anchor="t" anchorCtr="0">
            <a:noAutofit/>
          </a:bodyPr>
          <a:lstStyle/>
          <a:p>
            <a:pPr lvl="0">
              <a:spcBef>
                <a:spcPts val="0"/>
              </a:spcBef>
              <a:buNone/>
            </a:pPr>
            <a:r>
              <a:rPr lang="en" sz="1400">
                <a:solidFill>
                  <a:schemeClr val="dk1"/>
                </a:solidFill>
                <a:latin typeface="Lato"/>
                <a:ea typeface="Lato"/>
                <a:cs typeface="Lato"/>
                <a:sym typeface="Lato"/>
              </a:rPr>
              <a:t>Adapt and expand the existing PR “A Dose of Reality” (ADOR) campaign for:</a:t>
            </a:r>
          </a:p>
          <a:p>
            <a:pPr marL="457200" lvl="0" indent="-317500">
              <a:spcBef>
                <a:spcPts val="0"/>
              </a:spcBef>
              <a:buClr>
                <a:schemeClr val="dk1"/>
              </a:buClr>
              <a:buSzPct val="100000"/>
              <a:buFont typeface="Lato"/>
            </a:pPr>
            <a:r>
              <a:rPr lang="en" sz="1400">
                <a:solidFill>
                  <a:schemeClr val="dk1"/>
                </a:solidFill>
                <a:latin typeface="Lato"/>
                <a:ea typeface="Lato"/>
                <a:cs typeface="Lato"/>
                <a:sym typeface="Lato"/>
              </a:rPr>
              <a:t>Prescribed and illicit opioid prevention</a:t>
            </a:r>
          </a:p>
          <a:p>
            <a:pPr marL="457200" lvl="0" indent="-317500">
              <a:spcBef>
                <a:spcPts val="0"/>
              </a:spcBef>
              <a:buClr>
                <a:schemeClr val="dk1"/>
              </a:buClr>
              <a:buSzPct val="100000"/>
              <a:buFont typeface="Lato"/>
            </a:pPr>
            <a:r>
              <a:rPr lang="en" sz="1400">
                <a:solidFill>
                  <a:schemeClr val="dk1"/>
                </a:solidFill>
                <a:latin typeface="Lato"/>
                <a:ea typeface="Lato"/>
                <a:cs typeface="Lato"/>
                <a:sym typeface="Lato"/>
              </a:rPr>
              <a:t>Treatment and recovery activities for opioid use disorder (OUD) to emphasize a Network of Care.</a:t>
            </a:r>
          </a:p>
          <a:p>
            <a:pPr lvl="0">
              <a:spcBef>
                <a:spcPts val="0"/>
              </a:spcBef>
              <a:buClr>
                <a:schemeClr val="dk1"/>
              </a:buClr>
              <a:buSzPct val="78571"/>
              <a:buFont typeface="Arial"/>
              <a:buNone/>
            </a:pPr>
            <a:r>
              <a:rPr lang="en" sz="1400">
                <a:solidFill>
                  <a:schemeClr val="dk1"/>
                </a:solidFill>
                <a:latin typeface="Lato"/>
                <a:ea typeface="Lato"/>
                <a:cs typeface="Lato"/>
                <a:sym typeface="Lato"/>
              </a:rPr>
              <a:t>Our marketing program will </a:t>
            </a:r>
            <a:r>
              <a:rPr lang="en" sz="1400" u="sng">
                <a:solidFill>
                  <a:schemeClr val="dk1"/>
                </a:solidFill>
                <a:latin typeface="Lato"/>
                <a:ea typeface="Lato"/>
                <a:cs typeface="Lato"/>
                <a:sym typeface="Lato"/>
              </a:rPr>
              <a:t>educate, raise awareness and promote</a:t>
            </a:r>
            <a:r>
              <a:rPr lang="en" sz="1400">
                <a:solidFill>
                  <a:schemeClr val="dk1"/>
                </a:solidFill>
                <a:latin typeface="Lato"/>
                <a:ea typeface="Lato"/>
                <a:cs typeface="Lato"/>
                <a:sym typeface="Lato"/>
              </a:rPr>
              <a:t> activities to:</a:t>
            </a:r>
          </a:p>
          <a:p>
            <a:pPr marL="457200" lvl="0" indent="-317500" rtl="0">
              <a:spcBef>
                <a:spcPts val="0"/>
              </a:spcBef>
              <a:spcAft>
                <a:spcPts val="0"/>
              </a:spcAft>
              <a:buClr>
                <a:schemeClr val="dk1"/>
              </a:buClr>
              <a:buSzPct val="100000"/>
              <a:buFont typeface="Lato"/>
              <a:buAutoNum type="arabicPeriod"/>
            </a:pPr>
            <a:r>
              <a:rPr lang="en" sz="1400">
                <a:solidFill>
                  <a:schemeClr val="dk1"/>
                </a:solidFill>
                <a:latin typeface="Lato"/>
                <a:ea typeface="Lato"/>
                <a:cs typeface="Lato"/>
                <a:sym typeface="Lato"/>
              </a:rPr>
              <a:t>Address barriers to receiving treatment by reducing the cost of treatment</a:t>
            </a:r>
          </a:p>
          <a:p>
            <a:pPr marL="457200" lvl="0" indent="-317500" rtl="0">
              <a:spcBef>
                <a:spcPts val="0"/>
              </a:spcBef>
              <a:spcAft>
                <a:spcPts val="0"/>
              </a:spcAft>
              <a:buClr>
                <a:schemeClr val="dk1"/>
              </a:buClr>
              <a:buSzPct val="100000"/>
              <a:buFont typeface="Lato"/>
              <a:buAutoNum type="arabicPeriod"/>
            </a:pPr>
            <a:r>
              <a:rPr lang="en" sz="1400">
                <a:solidFill>
                  <a:schemeClr val="dk1"/>
                </a:solidFill>
                <a:latin typeface="Lato"/>
                <a:ea typeface="Lato"/>
                <a:cs typeface="Lato"/>
                <a:sym typeface="Lato"/>
              </a:rPr>
              <a:t>Promote the developing systems of care to expand access to treatment, engage and retain patients in treatment</a:t>
            </a:r>
          </a:p>
          <a:p>
            <a:pPr marL="457200" lvl="0" indent="-317500" rtl="0">
              <a:spcBef>
                <a:spcPts val="0"/>
              </a:spcBef>
              <a:spcAft>
                <a:spcPts val="0"/>
              </a:spcAft>
              <a:buClr>
                <a:schemeClr val="dk1"/>
              </a:buClr>
              <a:buSzPct val="100000"/>
              <a:buFont typeface="Lato"/>
              <a:buAutoNum type="arabicPeriod"/>
            </a:pPr>
            <a:r>
              <a:rPr lang="en" sz="1400">
                <a:solidFill>
                  <a:schemeClr val="dk1"/>
                </a:solidFill>
                <a:latin typeface="Lato"/>
                <a:ea typeface="Lato"/>
                <a:cs typeface="Lato"/>
                <a:sym typeface="Lato"/>
              </a:rPr>
              <a:t>Address discrimination associated with accessing treatment, including discrimination that limits access to MAT.</a:t>
            </a:r>
          </a:p>
          <a:p>
            <a:pPr marL="457200" lvl="0" indent="-317500" rtl="0">
              <a:spcBef>
                <a:spcPts val="0"/>
              </a:spcBef>
              <a:spcAft>
                <a:spcPts val="0"/>
              </a:spcAft>
              <a:buClr>
                <a:schemeClr val="dk1"/>
              </a:buClr>
              <a:buSzPct val="100000"/>
              <a:buFont typeface="Lato"/>
              <a:buAutoNum type="arabicPeriod"/>
            </a:pPr>
            <a:r>
              <a:rPr lang="en" sz="1400">
                <a:solidFill>
                  <a:schemeClr val="dk1"/>
                </a:solidFill>
                <a:latin typeface="Lato"/>
                <a:ea typeface="Lato"/>
                <a:cs typeface="Lato"/>
                <a:sym typeface="Lato"/>
              </a:rPr>
              <a:t>Support innovative telehealth in rural and underserved areas to increase capacity of communities to support OUD prevention and treatment.</a:t>
            </a:r>
          </a:p>
          <a:p>
            <a:pPr marL="457200" lvl="0" indent="-317500">
              <a:spcBef>
                <a:spcPts val="0"/>
              </a:spcBef>
              <a:buClr>
                <a:schemeClr val="dk1"/>
              </a:buClr>
              <a:buSzPct val="100000"/>
              <a:buFont typeface="Lato"/>
              <a:buAutoNum type="arabicPeriod"/>
            </a:pPr>
            <a:r>
              <a:rPr lang="en" sz="1400">
                <a:solidFill>
                  <a:schemeClr val="dk1"/>
                </a:solidFill>
                <a:latin typeface="Lato"/>
                <a:ea typeface="Lato"/>
                <a:cs typeface="Lato"/>
                <a:sym typeface="Lato"/>
              </a:rPr>
              <a:t>Support access to healthcare services, including services provided by Federally certified opioid treatment programs or other appropriate healthcare providers to treat substance use disorders.</a:t>
            </a:r>
          </a:p>
          <a:p>
            <a:pPr lvl="0">
              <a:spcBef>
                <a:spcPts val="0"/>
              </a:spcBef>
              <a:buNone/>
            </a:pPr>
            <a:endParaRPr sz="1100">
              <a:solidFill>
                <a:schemeClr val="dk1"/>
              </a:solidFill>
            </a:endParaRPr>
          </a:p>
        </p:txBody>
      </p:sp>
      <p:sp>
        <p:nvSpPr>
          <p:cNvPr id="183" name="Shape 18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19</a:t>
            </a:fld>
            <a:endParaRPr lang="en"/>
          </a:p>
        </p:txBody>
      </p:sp>
      <p:pic>
        <p:nvPicPr>
          <p:cNvPr id="189" name="Shape 189"/>
          <p:cNvPicPr preferRelativeResize="0"/>
          <p:nvPr/>
        </p:nvPicPr>
        <p:blipFill>
          <a:blip r:embed="rId3">
            <a:alphaModFix/>
          </a:blip>
          <a:stretch>
            <a:fillRect/>
          </a:stretch>
        </p:blipFill>
        <p:spPr>
          <a:xfrm>
            <a:off x="1563775" y="152400"/>
            <a:ext cx="6260020"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lgn="l">
              <a:spcBef>
                <a:spcPts val="0"/>
              </a:spcBef>
              <a:buNone/>
            </a:pPr>
            <a:r>
              <a:rPr lang="en" sz="3600" b="1" u="sng">
                <a:solidFill>
                  <a:srgbClr val="FF9253"/>
                </a:solidFill>
                <a:hlinkClick r:id="rId3"/>
              </a:rPr>
              <a:t>Community Website</a:t>
            </a:r>
          </a:p>
          <a:p>
            <a:pPr lvl="0" algn="l">
              <a:spcBef>
                <a:spcPts val="0"/>
              </a:spcBef>
              <a:buNone/>
            </a:pPr>
            <a:r>
              <a:rPr lang="en" sz="3600" b="1" u="sng">
                <a:solidFill>
                  <a:srgbClr val="FF9253"/>
                </a:solidFill>
                <a:latin typeface="Lato"/>
                <a:ea typeface="Lato"/>
                <a:cs typeface="Lato"/>
                <a:sym typeface="Lato"/>
                <a:hlinkClick r:id="rId4"/>
              </a:rPr>
              <a:t>www.doseofrealitynm.com</a:t>
            </a:r>
          </a:p>
        </p:txBody>
      </p:sp>
      <p:pic>
        <p:nvPicPr>
          <p:cNvPr id="62" name="Shape 62"/>
          <p:cNvPicPr preferRelativeResize="0"/>
          <p:nvPr/>
        </p:nvPicPr>
        <p:blipFill>
          <a:blip r:embed="rId5">
            <a:alphaModFix/>
          </a:blip>
          <a:stretch>
            <a:fillRect/>
          </a:stretch>
        </p:blipFill>
        <p:spPr>
          <a:xfrm>
            <a:off x="5952800" y="541425"/>
            <a:ext cx="2429600" cy="4206250"/>
          </a:xfrm>
          <a:prstGeom prst="rect">
            <a:avLst/>
          </a:prstGeom>
          <a:noFill/>
          <a:ln>
            <a:noFill/>
          </a:ln>
        </p:spPr>
      </p:pic>
      <p:sp>
        <p:nvSpPr>
          <p:cNvPr id="63" name="Shape 6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20</a:t>
            </a:fld>
            <a:endParaRPr lang="en"/>
          </a:p>
        </p:txBody>
      </p:sp>
      <p:pic>
        <p:nvPicPr>
          <p:cNvPr id="195" name="Shape 195"/>
          <p:cNvPicPr preferRelativeResize="0"/>
          <p:nvPr/>
        </p:nvPicPr>
        <p:blipFill>
          <a:blip r:embed="rId3">
            <a:alphaModFix/>
          </a:blip>
          <a:stretch>
            <a:fillRect/>
          </a:stretch>
        </p:blipFill>
        <p:spPr>
          <a:xfrm>
            <a:off x="1383625" y="152400"/>
            <a:ext cx="6260020"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311700" y="555600"/>
            <a:ext cx="2808000" cy="755700"/>
          </a:xfrm>
          <a:prstGeom prst="rect">
            <a:avLst/>
          </a:prstGeom>
        </p:spPr>
        <p:txBody>
          <a:bodyPr lIns="91425" tIns="91425" rIns="91425" bIns="91425" anchor="b" anchorCtr="0">
            <a:noAutofit/>
          </a:bodyPr>
          <a:lstStyle/>
          <a:p>
            <a:pPr lvl="0">
              <a:spcBef>
                <a:spcPts val="0"/>
              </a:spcBef>
              <a:buNone/>
            </a:pPr>
            <a:r>
              <a:rPr lang="en">
                <a:solidFill>
                  <a:srgbClr val="0B5394"/>
                </a:solidFill>
              </a:rPr>
              <a:t>Questions?</a:t>
            </a:r>
          </a:p>
        </p:txBody>
      </p:sp>
      <p:sp>
        <p:nvSpPr>
          <p:cNvPr id="201" name="Shape 201"/>
          <p:cNvSpPr txBox="1">
            <a:spLocks noGrp="1"/>
          </p:cNvSpPr>
          <p:nvPr>
            <p:ph type="body" idx="1"/>
          </p:nvPr>
        </p:nvSpPr>
        <p:spPr>
          <a:xfrm>
            <a:off x="311700" y="1389600"/>
            <a:ext cx="3484500" cy="31794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sz="2400" b="1">
                <a:solidFill>
                  <a:srgbClr val="0B5394"/>
                </a:solidFill>
              </a:rPr>
              <a:t>PK Public Relations</a:t>
            </a:r>
          </a:p>
          <a:p>
            <a:pPr lvl="0">
              <a:spcBef>
                <a:spcPts val="0"/>
              </a:spcBef>
              <a:buNone/>
            </a:pPr>
            <a:r>
              <a:rPr lang="en" sz="1800" b="1">
                <a:solidFill>
                  <a:srgbClr val="0B5394"/>
                </a:solidFill>
              </a:rPr>
              <a:t>Lynn Pitcher Komer </a:t>
            </a:r>
          </a:p>
          <a:p>
            <a:pPr lvl="0">
              <a:spcBef>
                <a:spcPts val="0"/>
              </a:spcBef>
              <a:buNone/>
            </a:pPr>
            <a:r>
              <a:rPr lang="en" sz="1800" b="1">
                <a:solidFill>
                  <a:srgbClr val="0B5394"/>
                </a:solidFill>
              </a:rPr>
              <a:t>(505)  660-7682</a:t>
            </a:r>
          </a:p>
          <a:p>
            <a:pPr lvl="0">
              <a:spcBef>
                <a:spcPts val="0"/>
              </a:spcBef>
              <a:buNone/>
            </a:pPr>
            <a:r>
              <a:rPr lang="en" sz="1800" b="1">
                <a:solidFill>
                  <a:srgbClr val="0B5394"/>
                </a:solidFill>
              </a:rPr>
              <a:t>lynn@pkpublicrelations.com</a:t>
            </a:r>
          </a:p>
          <a:p>
            <a:pPr lvl="0">
              <a:spcBef>
                <a:spcPts val="0"/>
              </a:spcBef>
              <a:buNone/>
            </a:pPr>
            <a:endParaRPr b="1">
              <a:solidFill>
                <a:srgbClr val="0000FF"/>
              </a:solidFill>
            </a:endParaRPr>
          </a:p>
        </p:txBody>
      </p:sp>
      <p:pic>
        <p:nvPicPr>
          <p:cNvPr id="202" name="Shape 202"/>
          <p:cNvPicPr preferRelativeResize="0"/>
          <p:nvPr/>
        </p:nvPicPr>
        <p:blipFill>
          <a:blip r:embed="rId3">
            <a:alphaModFix/>
          </a:blip>
          <a:stretch>
            <a:fillRect/>
          </a:stretch>
        </p:blipFill>
        <p:spPr>
          <a:xfrm>
            <a:off x="3956750" y="1311300"/>
            <a:ext cx="2914650" cy="2743200"/>
          </a:xfrm>
          <a:prstGeom prst="rect">
            <a:avLst/>
          </a:prstGeom>
          <a:noFill/>
          <a:ln>
            <a:noFill/>
          </a:ln>
        </p:spPr>
      </p:pic>
      <p:sp>
        <p:nvSpPr>
          <p:cNvPr id="203" name="Shape 20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21</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b="1">
                <a:solidFill>
                  <a:srgbClr val="FF9900"/>
                </a:solidFill>
                <a:latin typeface="Lato"/>
                <a:ea typeface="Lato"/>
                <a:cs typeface="Lato"/>
                <a:sym typeface="Lato"/>
              </a:rPr>
              <a:t>@doseofrealitynm</a:t>
            </a:r>
          </a:p>
        </p:txBody>
      </p:sp>
      <p:sp>
        <p:nvSpPr>
          <p:cNvPr id="69" name="Shape 69"/>
          <p:cNvSpPr txBox="1">
            <a:spLocks noGrp="1"/>
          </p:cNvSpPr>
          <p:nvPr>
            <p:ph type="subTitle" idx="1"/>
          </p:nvPr>
        </p:nvSpPr>
        <p:spPr>
          <a:xfrm>
            <a:off x="311700" y="2797175"/>
            <a:ext cx="8520600" cy="792600"/>
          </a:xfrm>
          <a:prstGeom prst="rect">
            <a:avLst/>
          </a:prstGeom>
        </p:spPr>
        <p:txBody>
          <a:bodyPr lIns="91425" tIns="91425" rIns="91425" bIns="91425" anchor="t" anchorCtr="0">
            <a:noAutofit/>
          </a:bodyPr>
          <a:lstStyle/>
          <a:p>
            <a:pPr lvl="0">
              <a:spcBef>
                <a:spcPts val="0"/>
              </a:spcBef>
              <a:buNone/>
            </a:pPr>
            <a:r>
              <a:rPr lang="en" sz="4800" b="1">
                <a:solidFill>
                  <a:schemeClr val="accent1"/>
                </a:solidFill>
                <a:latin typeface="Lato"/>
                <a:ea typeface="Lato"/>
                <a:cs typeface="Lato"/>
                <a:sym typeface="Lato"/>
              </a:rPr>
              <a:t>#doseofrealitynm</a:t>
            </a:r>
            <a:r>
              <a:rPr lang="en" sz="4800" b="1">
                <a:solidFill>
                  <a:schemeClr val="accent1"/>
                </a:solidFill>
              </a:rPr>
              <a:t> </a:t>
            </a:r>
          </a:p>
        </p:txBody>
      </p:sp>
      <p:sp>
        <p:nvSpPr>
          <p:cNvPr id="70" name="Shape 7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0" y="0"/>
            <a:ext cx="9187800" cy="5093100"/>
          </a:xfrm>
          <a:prstGeom prst="rect">
            <a:avLst/>
          </a:prstGeom>
          <a:noFill/>
          <a:ln>
            <a:noFill/>
          </a:ln>
        </p:spPr>
        <p:txBody>
          <a:bodyPr lIns="91425" tIns="91425" rIns="91425" bIns="91425" anchor="ctr" anchorCtr="0">
            <a:noAutofit/>
          </a:bodyPr>
          <a:lstStyle/>
          <a:p>
            <a:pPr lvl="0" rtl="0">
              <a:spcBef>
                <a:spcPts val="0"/>
              </a:spcBef>
              <a:buNone/>
            </a:pPr>
            <a:endParaRPr sz="1800">
              <a:solidFill>
                <a:schemeClr val="dk1"/>
              </a:solidFill>
              <a:latin typeface="Lato"/>
              <a:ea typeface="Lato"/>
              <a:cs typeface="Lato"/>
              <a:sym typeface="Lato"/>
            </a:endParaRPr>
          </a:p>
        </p:txBody>
      </p:sp>
      <p:sp>
        <p:nvSpPr>
          <p:cNvPr id="76" name="Shape 76"/>
          <p:cNvSpPr txBox="1"/>
          <p:nvPr/>
        </p:nvSpPr>
        <p:spPr>
          <a:xfrm>
            <a:off x="1348300" y="335300"/>
            <a:ext cx="6648600" cy="470700"/>
          </a:xfrm>
          <a:prstGeom prst="rect">
            <a:avLst/>
          </a:prstGeom>
          <a:noFill/>
          <a:ln>
            <a:noFill/>
          </a:ln>
        </p:spPr>
        <p:txBody>
          <a:bodyPr lIns="91425" tIns="91425" rIns="91425" bIns="91425" anchor="t" anchorCtr="0">
            <a:noAutofit/>
          </a:bodyPr>
          <a:lstStyle/>
          <a:p>
            <a:pPr lvl="0" algn="ctr" rtl="0">
              <a:spcBef>
                <a:spcPts val="0"/>
              </a:spcBef>
              <a:buClr>
                <a:schemeClr val="dk1"/>
              </a:buClr>
              <a:buSzPct val="36666"/>
              <a:buFont typeface="Arial"/>
              <a:buNone/>
            </a:pPr>
            <a:r>
              <a:rPr lang="en" sz="3000" b="1">
                <a:solidFill>
                  <a:schemeClr val="accent1"/>
                </a:solidFill>
              </a:rPr>
              <a:t>Social Media Objectives</a:t>
            </a:r>
          </a:p>
        </p:txBody>
      </p:sp>
      <p:sp>
        <p:nvSpPr>
          <p:cNvPr id="77" name="Shape 77"/>
          <p:cNvSpPr txBox="1"/>
          <p:nvPr/>
        </p:nvSpPr>
        <p:spPr>
          <a:xfrm>
            <a:off x="520800" y="991600"/>
            <a:ext cx="7683000" cy="3438600"/>
          </a:xfrm>
          <a:prstGeom prst="rect">
            <a:avLst/>
          </a:prstGeom>
          <a:noFill/>
          <a:ln>
            <a:noFill/>
          </a:ln>
        </p:spPr>
        <p:txBody>
          <a:bodyPr lIns="91425" tIns="91425" rIns="91425" bIns="91425" anchor="t" anchorCtr="0">
            <a:noAutofit/>
          </a:bodyPr>
          <a:lstStyle/>
          <a:p>
            <a:pPr lvl="0">
              <a:spcBef>
                <a:spcPts val="0"/>
              </a:spcBef>
              <a:buClr>
                <a:schemeClr val="dk1"/>
              </a:buClr>
              <a:buSzPct val="47826"/>
              <a:buFont typeface="Arial"/>
              <a:buNone/>
            </a:pPr>
            <a:r>
              <a:rPr lang="en" sz="2300">
                <a:solidFill>
                  <a:schemeClr val="dk1"/>
                </a:solidFill>
                <a:latin typeface="Lato"/>
                <a:ea typeface="Lato"/>
                <a:cs typeface="Lato"/>
                <a:sym typeface="Lato"/>
              </a:rPr>
              <a:t>Awareness about the following:</a:t>
            </a:r>
          </a:p>
          <a:p>
            <a:pPr lvl="0">
              <a:spcBef>
                <a:spcPts val="0"/>
              </a:spcBef>
              <a:buClr>
                <a:schemeClr val="dk1"/>
              </a:buClr>
              <a:buSzPct val="47826"/>
              <a:buFont typeface="Arial"/>
              <a:buNone/>
            </a:pPr>
            <a:r>
              <a:rPr lang="en" sz="2300">
                <a:solidFill>
                  <a:schemeClr val="dk1"/>
                </a:solidFill>
                <a:latin typeface="Lato"/>
                <a:ea typeface="Lato"/>
                <a:cs typeface="Lato"/>
                <a:sym typeface="Lato"/>
              </a:rPr>
              <a:t>●     Dangers of sharing medications</a:t>
            </a:r>
          </a:p>
          <a:p>
            <a:pPr lvl="0">
              <a:spcBef>
                <a:spcPts val="0"/>
              </a:spcBef>
              <a:buClr>
                <a:schemeClr val="dk1"/>
              </a:buClr>
              <a:buSzPct val="47826"/>
              <a:buFont typeface="Arial"/>
              <a:buNone/>
            </a:pPr>
            <a:r>
              <a:rPr lang="en" sz="2300">
                <a:solidFill>
                  <a:schemeClr val="dk1"/>
                </a:solidFill>
                <a:latin typeface="Lato"/>
                <a:ea typeface="Lato"/>
                <a:cs typeface="Lato"/>
                <a:sym typeface="Lato"/>
              </a:rPr>
              <a:t>●     Safe storage and disposal</a:t>
            </a:r>
          </a:p>
          <a:p>
            <a:pPr lvl="0">
              <a:spcBef>
                <a:spcPts val="0"/>
              </a:spcBef>
              <a:buClr>
                <a:schemeClr val="dk1"/>
              </a:buClr>
              <a:buSzPct val="47826"/>
              <a:buFont typeface="Arial"/>
              <a:buNone/>
            </a:pPr>
            <a:r>
              <a:rPr lang="en" sz="2300">
                <a:solidFill>
                  <a:schemeClr val="dk1"/>
                </a:solidFill>
                <a:latin typeface="Lato"/>
                <a:ea typeface="Lato"/>
                <a:cs typeface="Lato"/>
                <a:sym typeface="Lato"/>
              </a:rPr>
              <a:t>●     Risks of over prescribing to young adults</a:t>
            </a:r>
          </a:p>
          <a:p>
            <a:pPr lvl="0">
              <a:spcBef>
                <a:spcPts val="0"/>
              </a:spcBef>
              <a:buClr>
                <a:schemeClr val="dk1"/>
              </a:buClr>
              <a:buSzPct val="47826"/>
              <a:buFont typeface="Arial"/>
              <a:buNone/>
            </a:pPr>
            <a:r>
              <a:rPr lang="en" sz="2300">
                <a:solidFill>
                  <a:schemeClr val="dk1"/>
                </a:solidFill>
                <a:latin typeface="Lato"/>
                <a:ea typeface="Lato"/>
                <a:cs typeface="Lato"/>
                <a:sym typeface="Lato"/>
              </a:rPr>
              <a:t>●     Availability of and access to Naloxone (minimal, but is in contract)</a:t>
            </a:r>
          </a:p>
          <a:p>
            <a:pPr lvl="0">
              <a:spcBef>
                <a:spcPts val="0"/>
              </a:spcBef>
              <a:buClr>
                <a:schemeClr val="dk1"/>
              </a:buClr>
              <a:buSzPct val="47826"/>
              <a:buFont typeface="Arial"/>
              <a:buNone/>
            </a:pPr>
            <a:r>
              <a:rPr lang="en" sz="2300" b="1">
                <a:solidFill>
                  <a:schemeClr val="dk1"/>
                </a:solidFill>
                <a:latin typeface="Lato"/>
                <a:ea typeface="Lato"/>
                <a:cs typeface="Lato"/>
                <a:sym typeface="Lato"/>
              </a:rPr>
              <a:t> </a:t>
            </a:r>
          </a:p>
          <a:p>
            <a:pPr lvl="0">
              <a:spcBef>
                <a:spcPts val="0"/>
              </a:spcBef>
              <a:buClr>
                <a:schemeClr val="dk1"/>
              </a:buClr>
              <a:buSzPct val="47826"/>
              <a:buFont typeface="Arial"/>
              <a:buNone/>
            </a:pPr>
            <a:r>
              <a:rPr lang="en" sz="2300" b="1">
                <a:solidFill>
                  <a:schemeClr val="dk1"/>
                </a:solidFill>
                <a:latin typeface="Lato"/>
                <a:ea typeface="Lato"/>
                <a:cs typeface="Lato"/>
                <a:sym typeface="Lato"/>
              </a:rPr>
              <a:t>Social Media Platforms </a:t>
            </a:r>
            <a:r>
              <a:rPr lang="en" sz="2300" b="1">
                <a:solidFill>
                  <a:schemeClr val="accent1"/>
                </a:solidFill>
                <a:latin typeface="Lato"/>
                <a:ea typeface="Lato"/>
                <a:cs typeface="Lato"/>
                <a:sym typeface="Lato"/>
              </a:rPr>
              <a:t>@doseofrealitynm</a:t>
            </a:r>
          </a:p>
          <a:p>
            <a:pPr lvl="0">
              <a:spcBef>
                <a:spcPts val="0"/>
              </a:spcBef>
              <a:buClr>
                <a:schemeClr val="dk1"/>
              </a:buClr>
              <a:buSzPct val="47826"/>
              <a:buFont typeface="Arial"/>
              <a:buNone/>
            </a:pPr>
            <a:r>
              <a:rPr lang="en" sz="2300">
                <a:solidFill>
                  <a:schemeClr val="dk1"/>
                </a:solidFill>
                <a:latin typeface="Lato"/>
                <a:ea typeface="Lato"/>
                <a:cs typeface="Lato"/>
                <a:sym typeface="Lato"/>
              </a:rPr>
              <a:t>●     Facebook</a:t>
            </a:r>
          </a:p>
          <a:p>
            <a:pPr lvl="0">
              <a:spcBef>
                <a:spcPts val="0"/>
              </a:spcBef>
              <a:buClr>
                <a:schemeClr val="dk1"/>
              </a:buClr>
              <a:buSzPct val="47826"/>
              <a:buFont typeface="Arial"/>
              <a:buNone/>
            </a:pPr>
            <a:r>
              <a:rPr lang="en" sz="2300">
                <a:solidFill>
                  <a:schemeClr val="dk1"/>
                </a:solidFill>
                <a:latin typeface="Lato"/>
                <a:ea typeface="Lato"/>
                <a:cs typeface="Lato"/>
                <a:sym typeface="Lato"/>
              </a:rPr>
              <a:t>●     Instagram</a:t>
            </a:r>
          </a:p>
          <a:p>
            <a:pPr lvl="0">
              <a:spcBef>
                <a:spcPts val="0"/>
              </a:spcBef>
              <a:buClr>
                <a:schemeClr val="dk1"/>
              </a:buClr>
              <a:buSzPct val="47826"/>
              <a:buFont typeface="Arial"/>
              <a:buNone/>
            </a:pPr>
            <a:r>
              <a:rPr lang="en" sz="2300">
                <a:solidFill>
                  <a:schemeClr val="dk1"/>
                </a:solidFill>
                <a:latin typeface="Lato"/>
                <a:ea typeface="Lato"/>
                <a:cs typeface="Lato"/>
                <a:sym typeface="Lato"/>
              </a:rPr>
              <a:t>●     Snapchat</a:t>
            </a:r>
          </a:p>
          <a:p>
            <a:pPr lvl="0">
              <a:spcBef>
                <a:spcPts val="0"/>
              </a:spcBef>
              <a:buNone/>
            </a:pPr>
            <a:endParaRPr sz="2400"/>
          </a:p>
        </p:txBody>
      </p:sp>
      <p:sp>
        <p:nvSpPr>
          <p:cNvPr id="78" name="Shape 7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414950" y="438750"/>
            <a:ext cx="7644600" cy="4266000"/>
          </a:xfrm>
          <a:prstGeom prst="rect">
            <a:avLst/>
          </a:prstGeom>
          <a:noFill/>
          <a:ln>
            <a:noFill/>
          </a:ln>
        </p:spPr>
        <p:txBody>
          <a:bodyPr lIns="91425" tIns="91425" rIns="91425" bIns="91425" anchor="ctr" anchorCtr="0">
            <a:noAutofit/>
          </a:bodyPr>
          <a:lstStyle/>
          <a:p>
            <a:pPr lvl="0" rtl="0">
              <a:spcBef>
                <a:spcPts val="0"/>
              </a:spcBef>
              <a:buNone/>
            </a:pPr>
            <a:r>
              <a:rPr lang="en" sz="1200" b="1">
                <a:solidFill>
                  <a:schemeClr val="dk1"/>
                </a:solidFill>
              </a:rPr>
              <a:t> </a:t>
            </a:r>
          </a:p>
          <a:p>
            <a:pPr lvl="0" rtl="0">
              <a:spcBef>
                <a:spcPts val="0"/>
              </a:spcBef>
              <a:buNone/>
            </a:pPr>
            <a:r>
              <a:rPr lang="en" sz="2400" b="1">
                <a:solidFill>
                  <a:schemeClr val="dk1"/>
                </a:solidFill>
                <a:latin typeface="Lato"/>
                <a:ea typeface="Lato"/>
                <a:cs typeface="Lato"/>
                <a:sym typeface="Lato"/>
              </a:rPr>
              <a:t>Social Media Platforms @doseofrealitynm</a:t>
            </a:r>
          </a:p>
          <a:p>
            <a:pPr lvl="0" rtl="0">
              <a:spcBef>
                <a:spcPts val="0"/>
              </a:spcBef>
              <a:buNone/>
            </a:pPr>
            <a:r>
              <a:rPr lang="en" sz="2400">
                <a:solidFill>
                  <a:schemeClr val="dk1"/>
                </a:solidFill>
                <a:latin typeface="Lato"/>
                <a:ea typeface="Lato"/>
                <a:cs typeface="Lato"/>
                <a:sym typeface="Lato"/>
              </a:rPr>
              <a:t>●     Facebook</a:t>
            </a:r>
          </a:p>
          <a:p>
            <a:pPr lvl="0" rtl="0">
              <a:spcBef>
                <a:spcPts val="0"/>
              </a:spcBef>
              <a:buNone/>
            </a:pPr>
            <a:r>
              <a:rPr lang="en" sz="2400">
                <a:solidFill>
                  <a:schemeClr val="dk1"/>
                </a:solidFill>
                <a:latin typeface="Lato"/>
                <a:ea typeface="Lato"/>
                <a:cs typeface="Lato"/>
                <a:sym typeface="Lato"/>
              </a:rPr>
              <a:t>●     Instagram</a:t>
            </a:r>
          </a:p>
          <a:p>
            <a:pPr lvl="0" rtl="0">
              <a:spcBef>
                <a:spcPts val="0"/>
              </a:spcBef>
              <a:buNone/>
            </a:pPr>
            <a:r>
              <a:rPr lang="en" sz="2400">
                <a:solidFill>
                  <a:schemeClr val="dk1"/>
                </a:solidFill>
                <a:latin typeface="Lato"/>
                <a:ea typeface="Lato"/>
                <a:cs typeface="Lato"/>
                <a:sym typeface="Lato"/>
              </a:rPr>
              <a:t>●     Snapchat (to be used to create Geofilters)</a:t>
            </a:r>
          </a:p>
          <a:p>
            <a:pPr lvl="0" rtl="0">
              <a:spcBef>
                <a:spcPts val="0"/>
              </a:spcBef>
              <a:buNone/>
            </a:pPr>
            <a:r>
              <a:rPr lang="en" sz="2400" b="1">
                <a:solidFill>
                  <a:schemeClr val="dk1"/>
                </a:solidFill>
                <a:latin typeface="Lato"/>
                <a:ea typeface="Lato"/>
                <a:cs typeface="Lato"/>
                <a:sym typeface="Lato"/>
              </a:rPr>
              <a:t> </a:t>
            </a:r>
          </a:p>
          <a:p>
            <a:pPr lvl="0" rtl="0">
              <a:spcBef>
                <a:spcPts val="0"/>
              </a:spcBef>
              <a:buNone/>
            </a:pPr>
            <a:r>
              <a:rPr lang="en" sz="2400" b="1">
                <a:solidFill>
                  <a:schemeClr val="dk1"/>
                </a:solidFill>
                <a:latin typeface="Lato"/>
                <a:ea typeface="Lato"/>
                <a:cs typeface="Lato"/>
                <a:sym typeface="Lato"/>
              </a:rPr>
              <a:t>Hashtag</a:t>
            </a:r>
          </a:p>
          <a:p>
            <a:pPr lvl="0" rtl="0">
              <a:spcBef>
                <a:spcPts val="0"/>
              </a:spcBef>
              <a:buNone/>
            </a:pPr>
            <a:r>
              <a:rPr lang="en" sz="2400">
                <a:solidFill>
                  <a:schemeClr val="dk1"/>
                </a:solidFill>
                <a:latin typeface="Lato"/>
                <a:ea typeface="Lato"/>
                <a:cs typeface="Lato"/>
                <a:sym typeface="Lato"/>
              </a:rPr>
              <a:t>Campaign hashtag #DoseofRealityNM</a:t>
            </a:r>
          </a:p>
          <a:p>
            <a:pPr lvl="0" rtl="0">
              <a:spcBef>
                <a:spcPts val="0"/>
              </a:spcBef>
              <a:buNone/>
            </a:pPr>
            <a:r>
              <a:rPr lang="en" sz="2400">
                <a:solidFill>
                  <a:schemeClr val="dk1"/>
                </a:solidFill>
                <a:latin typeface="Lato"/>
                <a:ea typeface="Lato"/>
                <a:cs typeface="Lato"/>
                <a:sym typeface="Lato"/>
              </a:rPr>
              <a:t>We “own” this hashtag as it hasn’t been used on Facebook or Instagram</a:t>
            </a:r>
          </a:p>
          <a:p>
            <a:pPr lvl="0" rtl="0">
              <a:spcBef>
                <a:spcPts val="0"/>
              </a:spcBef>
              <a:buNone/>
            </a:pPr>
            <a:r>
              <a:rPr lang="en" sz="2400">
                <a:solidFill>
                  <a:schemeClr val="dk1"/>
                </a:solidFill>
                <a:latin typeface="Lato"/>
                <a:ea typeface="Lato"/>
                <a:cs typeface="Lato"/>
                <a:sym typeface="Lato"/>
              </a:rPr>
              <a:t>Topic specific hashtags #DangersofSharing #SafeStorage #PrescriptionRisk #GetNalaxone</a:t>
            </a:r>
          </a:p>
          <a:p>
            <a:pPr lvl="0" rtl="0">
              <a:spcBef>
                <a:spcPts val="0"/>
              </a:spcBef>
              <a:buNone/>
            </a:pPr>
            <a:r>
              <a:rPr lang="en" sz="2400" b="1">
                <a:solidFill>
                  <a:schemeClr val="dk1"/>
                </a:solidFill>
              </a:rPr>
              <a:t> </a:t>
            </a:r>
          </a:p>
        </p:txBody>
      </p:sp>
      <p:sp>
        <p:nvSpPr>
          <p:cNvPr id="84" name="Shape 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635175" y="352100"/>
            <a:ext cx="8277900" cy="773100"/>
          </a:xfrm>
          <a:prstGeom prst="rect">
            <a:avLst/>
          </a:prstGeom>
          <a:noFill/>
          <a:ln>
            <a:noFill/>
          </a:ln>
        </p:spPr>
        <p:txBody>
          <a:bodyPr lIns="91425" tIns="91425" rIns="91425" bIns="91425" anchor="t" anchorCtr="0">
            <a:noAutofit/>
          </a:bodyPr>
          <a:lstStyle/>
          <a:p>
            <a:pPr lvl="0" algn="ctr">
              <a:spcBef>
                <a:spcPts val="0"/>
              </a:spcBef>
              <a:buNone/>
            </a:pPr>
            <a:r>
              <a:rPr lang="en" sz="3300" b="1">
                <a:solidFill>
                  <a:schemeClr val="accent1"/>
                </a:solidFill>
                <a:latin typeface="Lato"/>
                <a:ea typeface="Lato"/>
                <a:cs typeface="Lato"/>
                <a:sym typeface="Lato"/>
              </a:rPr>
              <a:t>A DOSE OF REALITY JUNE &amp; JULY 2017</a:t>
            </a:r>
          </a:p>
        </p:txBody>
      </p:sp>
      <p:sp>
        <p:nvSpPr>
          <p:cNvPr id="90" name="Shape 90"/>
          <p:cNvSpPr txBox="1"/>
          <p:nvPr/>
        </p:nvSpPr>
        <p:spPr>
          <a:xfrm>
            <a:off x="1881350" y="1337300"/>
            <a:ext cx="4950300" cy="2602800"/>
          </a:xfrm>
          <a:prstGeom prst="rect">
            <a:avLst/>
          </a:prstGeom>
          <a:noFill/>
          <a:ln>
            <a:noFill/>
          </a:ln>
        </p:spPr>
        <p:txBody>
          <a:bodyPr lIns="91425" tIns="91425" rIns="91425" bIns="91425" anchor="t" anchorCtr="0">
            <a:noAutofit/>
          </a:bodyPr>
          <a:lstStyle/>
          <a:p>
            <a:pPr marL="457200" lvl="0" indent="-419100" rtl="0">
              <a:spcBef>
                <a:spcPts val="0"/>
              </a:spcBef>
              <a:buSzPct val="100000"/>
              <a:buFont typeface="Quicksand"/>
              <a:buChar char="●"/>
            </a:pPr>
            <a:r>
              <a:rPr lang="en" sz="3000" b="1">
                <a:latin typeface="Lato"/>
                <a:ea typeface="Lato"/>
                <a:cs typeface="Lato"/>
                <a:sym typeface="Lato"/>
              </a:rPr>
              <a:t>Facebook</a:t>
            </a:r>
            <a:r>
              <a:rPr lang="en" sz="3000">
                <a:latin typeface="Lato"/>
                <a:ea typeface="Lato"/>
                <a:cs typeface="Lato"/>
                <a:sym typeface="Lato"/>
              </a:rPr>
              <a:t> Followers: 161</a:t>
            </a:r>
          </a:p>
          <a:p>
            <a:pPr marL="914400" lvl="1" indent="-419100" rtl="0">
              <a:spcBef>
                <a:spcPts val="0"/>
              </a:spcBef>
              <a:buSzPct val="100000"/>
              <a:buFont typeface="Lato"/>
              <a:buChar char="○"/>
            </a:pPr>
            <a:r>
              <a:rPr lang="en" sz="3000">
                <a:latin typeface="Lato"/>
                <a:ea typeface="Lato"/>
                <a:cs typeface="Lato"/>
                <a:sym typeface="Lato"/>
              </a:rPr>
              <a:t>Reach: 24,800</a:t>
            </a:r>
          </a:p>
          <a:p>
            <a:pPr marL="914400" lvl="1" indent="-419100">
              <a:spcBef>
                <a:spcPts val="0"/>
              </a:spcBef>
              <a:buSzPct val="100000"/>
              <a:buFont typeface="Lato"/>
              <a:buChar char="○"/>
            </a:pPr>
            <a:r>
              <a:rPr lang="en" sz="3000">
                <a:latin typeface="Lato"/>
                <a:ea typeface="Lato"/>
                <a:cs typeface="Lato"/>
                <a:sym typeface="Lato"/>
              </a:rPr>
              <a:t>Engagement: 352</a:t>
            </a:r>
          </a:p>
          <a:p>
            <a:pPr marL="457200" lvl="0" indent="-419100" rtl="0">
              <a:spcBef>
                <a:spcPts val="0"/>
              </a:spcBef>
              <a:buSzPct val="100000"/>
              <a:buFont typeface="Quicksand"/>
              <a:buChar char="●"/>
            </a:pPr>
            <a:r>
              <a:rPr lang="en" sz="3000" b="1">
                <a:latin typeface="Lato"/>
                <a:ea typeface="Lato"/>
                <a:cs typeface="Lato"/>
                <a:sym typeface="Lato"/>
              </a:rPr>
              <a:t>Instagram</a:t>
            </a:r>
            <a:r>
              <a:rPr lang="en" sz="3000">
                <a:latin typeface="Lato"/>
                <a:ea typeface="Lato"/>
                <a:cs typeface="Lato"/>
                <a:sym typeface="Lato"/>
              </a:rPr>
              <a:t> Followers: 58</a:t>
            </a:r>
          </a:p>
          <a:p>
            <a:pPr marL="914400" lvl="1" indent="-419100" rtl="0">
              <a:spcBef>
                <a:spcPts val="0"/>
              </a:spcBef>
              <a:buSzPct val="100000"/>
              <a:buFont typeface="Lato"/>
              <a:buChar char="○"/>
            </a:pPr>
            <a:r>
              <a:rPr lang="en" sz="3000">
                <a:latin typeface="Lato"/>
                <a:ea typeface="Lato"/>
                <a:cs typeface="Lato"/>
                <a:sym typeface="Lato"/>
              </a:rPr>
              <a:t>Reach: 1,157</a:t>
            </a:r>
          </a:p>
          <a:p>
            <a:pPr marL="914400" lvl="1" indent="-419100" rtl="0">
              <a:spcBef>
                <a:spcPts val="0"/>
              </a:spcBef>
              <a:buSzPct val="100000"/>
              <a:buFont typeface="Lato"/>
              <a:buChar char="○"/>
            </a:pPr>
            <a:r>
              <a:rPr lang="en" sz="3000">
                <a:latin typeface="Lato"/>
                <a:ea typeface="Lato"/>
                <a:cs typeface="Lato"/>
                <a:sym typeface="Lato"/>
              </a:rPr>
              <a:t>Engagement: 312</a:t>
            </a:r>
          </a:p>
          <a:p>
            <a:pPr lvl="0" rtl="0">
              <a:spcBef>
                <a:spcPts val="0"/>
              </a:spcBef>
              <a:buNone/>
            </a:pPr>
            <a:endParaRPr sz="2400">
              <a:latin typeface="Lato"/>
              <a:ea typeface="Lato"/>
              <a:cs typeface="Lato"/>
              <a:sym typeface="Lato"/>
            </a:endParaRPr>
          </a:p>
          <a:p>
            <a:pPr lvl="0">
              <a:spcBef>
                <a:spcPts val="0"/>
              </a:spcBef>
              <a:buNone/>
            </a:pPr>
            <a:endParaRPr sz="2400">
              <a:latin typeface="Quicksand"/>
              <a:ea typeface="Quicksand"/>
              <a:cs typeface="Quicksand"/>
              <a:sym typeface="Quicksand"/>
            </a:endParaRPr>
          </a:p>
        </p:txBody>
      </p:sp>
      <p:sp>
        <p:nvSpPr>
          <p:cNvPr id="91" name="Shape 9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Screenshot 2017-07-06 at 9.45.05 AM.png"/>
          <p:cNvPicPr preferRelativeResize="0"/>
          <p:nvPr/>
        </p:nvPicPr>
        <p:blipFill>
          <a:blip r:embed="rId3">
            <a:alphaModFix/>
          </a:blip>
          <a:stretch>
            <a:fillRect/>
          </a:stretch>
        </p:blipFill>
        <p:spPr>
          <a:xfrm>
            <a:off x="3255174" y="136351"/>
            <a:ext cx="2481813" cy="4870774"/>
          </a:xfrm>
          <a:prstGeom prst="rect">
            <a:avLst/>
          </a:prstGeom>
          <a:noFill/>
          <a:ln>
            <a:noFill/>
          </a:ln>
        </p:spPr>
      </p:pic>
      <p:pic>
        <p:nvPicPr>
          <p:cNvPr id="97" name="Shape 97" descr="Screenshot 2017-07-06 at 9.45.14 AM.png"/>
          <p:cNvPicPr preferRelativeResize="0"/>
          <p:nvPr/>
        </p:nvPicPr>
        <p:blipFill>
          <a:blip r:embed="rId4">
            <a:alphaModFix/>
          </a:blip>
          <a:stretch>
            <a:fillRect/>
          </a:stretch>
        </p:blipFill>
        <p:spPr>
          <a:xfrm>
            <a:off x="219750" y="789900"/>
            <a:ext cx="2616532" cy="3465825"/>
          </a:xfrm>
          <a:prstGeom prst="rect">
            <a:avLst/>
          </a:prstGeom>
          <a:noFill/>
          <a:ln>
            <a:noFill/>
          </a:ln>
        </p:spPr>
      </p:pic>
      <p:pic>
        <p:nvPicPr>
          <p:cNvPr id="98" name="Shape 98" descr="Screenshot 2017-07-06 at 9.50.54 AM.png"/>
          <p:cNvPicPr preferRelativeResize="0"/>
          <p:nvPr/>
        </p:nvPicPr>
        <p:blipFill>
          <a:blip r:embed="rId5">
            <a:alphaModFix/>
          </a:blip>
          <a:stretch>
            <a:fillRect/>
          </a:stretch>
        </p:blipFill>
        <p:spPr>
          <a:xfrm>
            <a:off x="5928700" y="789900"/>
            <a:ext cx="3064249" cy="3465824"/>
          </a:xfrm>
          <a:prstGeom prst="rect">
            <a:avLst/>
          </a:prstGeom>
          <a:noFill/>
          <a:ln>
            <a:noFill/>
          </a:ln>
        </p:spPr>
      </p:pic>
      <p:sp>
        <p:nvSpPr>
          <p:cNvPr id="99" name="Shape 9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descr="Screenshot 2017-07-06 at 9.54.00 AM.png"/>
          <p:cNvPicPr preferRelativeResize="0"/>
          <p:nvPr/>
        </p:nvPicPr>
        <p:blipFill>
          <a:blip r:embed="rId3">
            <a:alphaModFix/>
          </a:blip>
          <a:stretch>
            <a:fillRect/>
          </a:stretch>
        </p:blipFill>
        <p:spPr>
          <a:xfrm>
            <a:off x="492675" y="469750"/>
            <a:ext cx="3845149" cy="4086924"/>
          </a:xfrm>
          <a:prstGeom prst="rect">
            <a:avLst/>
          </a:prstGeom>
          <a:noFill/>
          <a:ln>
            <a:noFill/>
          </a:ln>
        </p:spPr>
      </p:pic>
      <p:pic>
        <p:nvPicPr>
          <p:cNvPr id="105" name="Shape 105" descr="Screenshot 2017-07-06 at 9.54.15 AM.png"/>
          <p:cNvPicPr preferRelativeResize="0"/>
          <p:nvPr/>
        </p:nvPicPr>
        <p:blipFill>
          <a:blip r:embed="rId4">
            <a:alphaModFix/>
          </a:blip>
          <a:stretch>
            <a:fillRect/>
          </a:stretch>
        </p:blipFill>
        <p:spPr>
          <a:xfrm>
            <a:off x="4812125" y="646599"/>
            <a:ext cx="3895400" cy="3850299"/>
          </a:xfrm>
          <a:prstGeom prst="rect">
            <a:avLst/>
          </a:prstGeom>
          <a:noFill/>
          <a:ln>
            <a:noFill/>
          </a:ln>
        </p:spPr>
      </p:pic>
      <p:sp>
        <p:nvSpPr>
          <p:cNvPr id="106" name="Shape 10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descr="Screenshot 2017-08-19 at 12.59.22 PM.png"/>
          <p:cNvPicPr preferRelativeResize="0"/>
          <p:nvPr/>
        </p:nvPicPr>
        <p:blipFill>
          <a:blip r:embed="rId3">
            <a:alphaModFix/>
          </a:blip>
          <a:stretch>
            <a:fillRect/>
          </a:stretch>
        </p:blipFill>
        <p:spPr>
          <a:xfrm>
            <a:off x="634900" y="292462"/>
            <a:ext cx="3195950" cy="4709549"/>
          </a:xfrm>
          <a:prstGeom prst="rect">
            <a:avLst/>
          </a:prstGeom>
          <a:noFill/>
          <a:ln>
            <a:noFill/>
          </a:ln>
        </p:spPr>
      </p:pic>
      <p:pic>
        <p:nvPicPr>
          <p:cNvPr id="112" name="Shape 112" descr="Screenshot 2017-08-19 at 12.59.32 PM.png"/>
          <p:cNvPicPr preferRelativeResize="0"/>
          <p:nvPr/>
        </p:nvPicPr>
        <p:blipFill>
          <a:blip r:embed="rId4">
            <a:alphaModFix/>
          </a:blip>
          <a:stretch>
            <a:fillRect/>
          </a:stretch>
        </p:blipFill>
        <p:spPr>
          <a:xfrm>
            <a:off x="5107150" y="483025"/>
            <a:ext cx="3439200" cy="4405025"/>
          </a:xfrm>
          <a:prstGeom prst="rect">
            <a:avLst/>
          </a:prstGeom>
          <a:noFill/>
          <a:ln>
            <a:noFill/>
          </a:ln>
        </p:spPr>
      </p:pic>
      <p:sp>
        <p:nvSpPr>
          <p:cNvPr id="113" name="Shape 1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9975D92999542AA1E40E6D181D85C" ma:contentTypeVersion="10" ma:contentTypeDescription="Create a new document." ma:contentTypeScope="" ma:versionID="3902966bdba43b5de1c69cc094f87b90">
  <xsd:schema xmlns:xsd="http://www.w3.org/2001/XMLSchema" xmlns:xs="http://www.w3.org/2001/XMLSchema" xmlns:p="http://schemas.microsoft.com/office/2006/metadata/properties" xmlns:ns2="084b108d-46a9-4cc0-92a1-7c03ca0eefcc" xmlns:ns3="6b36141a-6da3-4a64-9710-f6d5c8aceef6" targetNamespace="http://schemas.microsoft.com/office/2006/metadata/properties" ma:root="true" ma:fieldsID="a9ba9edf6e1d30a4685fa15e8d06617a" ns2:_="" ns3:_="">
    <xsd:import namespace="084b108d-46a9-4cc0-92a1-7c03ca0eefcc"/>
    <xsd:import namespace="6b36141a-6da3-4a64-9710-f6d5c8ace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b108d-46a9-4cc0-92a1-7c03ca0eef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6141a-6da3-4a64-9710-f6d5c8ace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806FB3-89CE-40F9-BCE5-D06DFADD35DF}"/>
</file>

<file path=customXml/itemProps2.xml><?xml version="1.0" encoding="utf-8"?>
<ds:datastoreItem xmlns:ds="http://schemas.openxmlformats.org/officeDocument/2006/customXml" ds:itemID="{5858D0D1-574A-4C26-A6B5-9D477D5DFF74}"/>
</file>

<file path=customXml/itemProps3.xml><?xml version="1.0" encoding="utf-8"?>
<ds:datastoreItem xmlns:ds="http://schemas.openxmlformats.org/officeDocument/2006/customXml" ds:itemID="{E4B1C710-2636-49FD-BCBC-7FC54D0EC6A0}"/>
</file>

<file path=docProps/app.xml><?xml version="1.0" encoding="utf-8"?>
<Properties xmlns="http://schemas.openxmlformats.org/officeDocument/2006/extended-properties" xmlns:vt="http://schemas.openxmlformats.org/officeDocument/2006/docPropsVTypes">
  <TotalTime>0</TotalTime>
  <Words>1761</Words>
  <Application>Microsoft Macintosh PowerPoint</Application>
  <PresentationFormat>On-screen Show (16:9)</PresentationFormat>
  <Paragraphs>151</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Lato</vt:lpstr>
      <vt:lpstr>Quicksand</vt:lpstr>
      <vt:lpstr>Simple Light</vt:lpstr>
      <vt:lpstr>PowerPoint Presentation</vt:lpstr>
      <vt:lpstr>Community Website www.doseofrealitynm.com</vt:lpstr>
      <vt:lpstr>@doseofrealitynm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Earned Media Creative Concept</vt:lpstr>
      <vt:lpstr>Next Steps</vt:lpstr>
      <vt:lpstr>Content Needs</vt:lpstr>
      <vt:lpstr>PowerPoint Presentation</vt:lpstr>
      <vt:lpstr>STR</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Cooop</cp:lastModifiedBy>
  <cp:revision>1</cp:revision>
  <dcterms:modified xsi:type="dcterms:W3CDTF">2017-08-29T15:52:02Z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0x0101003529975D92999542AA1E40E6D181D85C</vt:lpwstr>
  </property>
</Properties>
</file>